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848" r:id="rId3"/>
    <p:sldId id="738" r:id="rId4"/>
    <p:sldId id="720" r:id="rId5"/>
    <p:sldId id="723" r:id="rId6"/>
    <p:sldId id="732" r:id="rId7"/>
    <p:sldId id="759" r:id="rId8"/>
    <p:sldId id="725" r:id="rId9"/>
    <p:sldId id="726" r:id="rId10"/>
    <p:sldId id="853" r:id="rId11"/>
    <p:sldId id="750" r:id="rId12"/>
    <p:sldId id="749" r:id="rId13"/>
    <p:sldId id="780" r:id="rId14"/>
    <p:sldId id="735" r:id="rId15"/>
    <p:sldId id="856" r:id="rId16"/>
    <p:sldId id="855" r:id="rId17"/>
    <p:sldId id="857" r:id="rId18"/>
    <p:sldId id="681" r:id="rId19"/>
    <p:sldId id="7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AABA-F3FD-48BB-ACD0-267314A3603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AC69B-DB0C-451E-9650-5CC0549B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E1ABE38-3235-40D3-9316-3C9EA69FB6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A78FAAA-223B-4F31-A55E-DBD37782BE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2DEC636-4D05-42B0-A836-3195223FE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382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780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1BABEE6-8375-4E06-9FEF-85D695B7CC14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BE6F563-0268-4352-80F1-362FFE770D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D880AA-2CDD-4FC7-9F95-21F2A0C211F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BFABA7F-E23A-4427-B793-6D9769BCE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B65E747-49E5-4A0D-964D-B5320F789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9590EFD-5F85-4CBF-AAD3-81F54093A6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615F4FBA-555F-4A3F-868F-47E33C545E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4C3E0A5-33EE-4C5C-BBF3-3827EAD95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BA81E9-A26D-41FC-8AFB-2B3CB30388BB}" type="slidenum">
              <a:rPr lang="en-GB" altLang="en-US" sz="1300" smtClean="0"/>
              <a:pPr/>
              <a:t>13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DF8473D-396E-47B9-8471-5685CA18E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090BDE-9342-477D-AD64-D0C8DFEB03F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00CD3C4-B181-45B3-84B0-C4A2F9244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A33D1BB-3E26-4F18-BBC8-0021CFAA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6FFE5-E47F-4699-8FB1-4086900D6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AD73A-BD9C-4944-9FEB-FC6A8E515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AE17F-61F4-4909-9BC5-5853C3C5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CA64-2001-42DE-BBAB-41127217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D61A-51A3-47BA-8E0A-095FCA5D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6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6CFF-3D2B-417D-8ACF-D568FA1F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B723A-0240-4250-B7EC-E39F8B05B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C49B6-9229-4C87-AD15-C9ABB858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D396D-5940-4719-BF12-4D0BE593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92519-9A74-4D8D-A65E-FCEADAFC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7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E604F-19B1-4899-8D6B-1251EA77B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8284D-3F7B-4E9C-A8CF-26F6C94F4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99596-6CFC-4B19-9A25-568A035B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C9E98-6190-448B-8D3D-6A1E5B26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CCFD5-E387-45E7-92C3-84434391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3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D82F-F25C-42E9-81E3-9CE04A0D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E88B-38A3-456D-9B4F-39B0EBBA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98CFE-2B2A-4538-A39A-D55EF5F6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EFCCA-3179-41FF-B6C0-EB928011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94CE3-492C-486C-B449-42689F92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2A2A-31DB-49DD-B2A1-BCB72FF1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B9393-8A6C-4B9C-83E4-74F134794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69462-DCD3-4763-AEA9-C32DF368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6A067-D08A-4158-A3D4-4B5D7CAD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D4B48-CB66-4DBB-A75D-73D2BE80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EB7A-F783-471D-B3AD-5AC5D06C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A4C8-C7C8-434B-B7B7-234245FB9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B9781-AF6F-4403-A517-748B6314D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EB047-8C2C-407D-8D1C-E330E4CC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F92B5-D79B-456B-A04D-81C5A946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45FE7-3CE7-496A-A78E-2F3F8FCE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5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6A79-F359-4A32-9E0F-32470523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5212A-6C02-487D-94C7-761E02C8C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84929-E55C-4177-BAE2-F83CDBF52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D5715-DF7D-4704-9F21-4EA283E36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5F0DB-D09B-444C-9902-4C5C50C60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F78C9-9F88-4647-92D2-2C0282EF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E0CA2-4D50-43CE-B424-C527AFAF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A8C38-9230-4DBA-871C-B9A92CD4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6306-3700-4DEF-ACFC-28744DE8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34C83-6A51-48A6-9F06-EFCC513F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71E3B-03B3-4B27-A973-79BF3123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32DD6-29FA-4A54-A0F0-F4413FCF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FD63F-2E3E-4EEA-8776-D4F6F81C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CEFDF-D62D-46FC-9C19-2F06A9D9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B7D73-97A9-4527-8737-017DE73A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9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9363-AA0E-46F9-B454-9F4BE945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6A34-B064-45ED-AC81-294C1CDE2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5C83-D56A-472F-9643-4791C4FF5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1E02E-BA96-4F75-BC4F-AA3D6705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51A76-0AA4-46CE-9E6A-0CAE497A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ADB83-DD07-4FBE-9A32-55B58B70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4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89A0-54AA-410B-B38E-5E169463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D7BD7F-73A8-4A7F-AD3B-F737DF452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1FF28-9ECB-42BD-9711-E566C0A49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EA1D7-7F4B-4A67-904F-707F204C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57924-5DF9-4826-9D07-6E609731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03591-40FB-4A23-AB26-AB46D409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626F5-3634-43E6-8F19-07FB5593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2EEE0-03DC-4CF5-8E18-46FEFA5C6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72ADB-A6B2-4135-AC5F-58BFB2FBF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33EFF-F8D0-40B1-A6DC-8BDA842940B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5DDB9-AB8D-425C-B2FA-5FB784585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B9BE-4B37-4A01-AB12-7689A7559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90F0-9660-4C4C-BB7D-6043C6B9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9DABC634-BCE4-44EB-94CD-CF38FAFC0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9118" y="121163"/>
            <a:ext cx="7544360" cy="2194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Pension Design</a:t>
            </a:r>
            <a:endParaRPr lang="en-US" sz="48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DD4EF487-190B-4CB6-95CD-A5B3A189E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118" y="3885640"/>
            <a:ext cx="8538882" cy="175372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Peter Diamond</a:t>
            </a:r>
          </a:p>
          <a:p>
            <a:pPr eaLnBrk="1" hangingPunct="1">
              <a:defRPr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Conférence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Évaluation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des politiques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publiques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12, 2019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03D5-E805-4C7C-BDAE-D8EC5595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accumulation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93E2-0FB3-4A0A-89F2-C109D3D5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503" y="2011736"/>
            <a:ext cx="7986993" cy="45271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market access to providers: 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Australia, Hong Kong</a:t>
            </a:r>
          </a:p>
          <a:p>
            <a:pPr>
              <a:defRPr/>
            </a:pPr>
            <a:endParaRPr lang="en-US" sz="15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number of dedicated provider firms: Chile</a:t>
            </a:r>
          </a:p>
          <a:p>
            <a:pPr marL="0" indent="0">
              <a:buNone/>
              <a:defRPr/>
            </a:pPr>
            <a:endParaRPr lang="en-US" sz="15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central organizer: 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Sweden, UK, US </a:t>
            </a:r>
          </a:p>
          <a:p>
            <a:pPr>
              <a:defRPr/>
            </a:pPr>
            <a:endParaRPr lang="en-US" sz="15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involve limits on allowable investments, with varying degrees of limitation. 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E8131A6-9D15-4163-809A-C5C03892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99320">
              <a:spcBef>
                <a:spcPct val="20000"/>
              </a:spcBef>
              <a:buChar char="•"/>
              <a:defRPr sz="317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5579" indent="-252146" defTabSz="899320">
              <a:spcBef>
                <a:spcPct val="20000"/>
              </a:spcBef>
              <a:buChar char="–"/>
              <a:defRPr sz="273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08583" indent="-201717" defTabSz="899320">
              <a:spcBef>
                <a:spcPct val="20000"/>
              </a:spcBef>
              <a:buChar char="•"/>
              <a:defRPr sz="238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12016" indent="-201717" defTabSz="899320">
              <a:spcBef>
                <a:spcPct val="20000"/>
              </a:spcBef>
              <a:buChar char="–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15450" indent="-201717" defTabSz="899320">
              <a:spcBef>
                <a:spcPct val="20000"/>
              </a:spcBef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188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22316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50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1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FBCE19-A0AE-4D21-AFF5-3F075B0FC07B}" type="slidenum">
              <a:rPr lang="en-US" altLang="en-US" sz="1412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12"/>
          </a:p>
        </p:txBody>
      </p:sp>
    </p:spTree>
    <p:extLst>
      <p:ext uri="{BB962C8B-B14F-4D97-AF65-F5344CB8AC3E}">
        <p14:creationId xmlns:p14="http://schemas.microsoft.com/office/powerpoint/2010/main" val="115938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9B14-984C-4D49-96C0-D345E94E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Sweden: Premium Pension in 2016</a:t>
            </a:r>
            <a:endParaRPr lang="en-US" sz="388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6C5B5-6520-47DF-BD06-C21BF2277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24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Government collects contributions and does record-keeping.</a:t>
            </a:r>
          </a:p>
          <a:p>
            <a:pPr marL="0" indent="0">
              <a:buNone/>
              <a:defRPr/>
            </a:pPr>
            <a:endParaRPr lang="en-US" sz="1412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24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 government fund competes with the private funds and provides the default.</a:t>
            </a:r>
            <a:endParaRPr lang="en-GB" sz="2824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141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843 private funds administered by 108 management companies</a:t>
            </a:r>
          </a:p>
          <a:p>
            <a:pPr lvl="1">
              <a:defRPr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573 equity funds</a:t>
            </a:r>
          </a:p>
          <a:p>
            <a:pPr lvl="1">
              <a:defRPr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97 mixed funds</a:t>
            </a:r>
          </a:p>
          <a:p>
            <a:pPr lvl="1">
              <a:defRPr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 generation funds</a:t>
            </a:r>
          </a:p>
          <a:p>
            <a:pPr lvl="1">
              <a:defRPr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 interest funds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8EE1BBE3-E3BD-4DC5-958A-F98AEAF3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54687">
              <a:spcBef>
                <a:spcPct val="20000"/>
              </a:spcBef>
              <a:buChar char="•"/>
              <a:defRPr sz="23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77249" indent="-183557" defTabSz="654687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34228" indent="-146846" defTabSz="654687">
              <a:spcBef>
                <a:spcPct val="20000"/>
              </a:spcBef>
              <a:buChar char="•"/>
              <a:defRPr sz="1734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027919" indent="-146846" defTabSz="654687">
              <a:spcBef>
                <a:spcPct val="20000"/>
              </a:spcBef>
              <a:buChar char="–"/>
              <a:defRPr sz="1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321611" indent="-146846" defTabSz="654687">
              <a:spcBef>
                <a:spcPct val="20000"/>
              </a:spcBef>
              <a:buChar char="»"/>
              <a:defRPr sz="1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15302" indent="-146846" defTabSz="65468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908994" indent="-146846" defTabSz="65468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202686" indent="-146846" defTabSz="65468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496377" indent="-146846" defTabSz="65468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19D7268-2AD8-41B8-8567-D17A6F17EA19}" type="slidenum">
              <a:rPr lang="en-US" altLang="en-US" sz="1028"/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altLang="en-US" sz="1028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FAEE-084B-41C7-B267-1E97A856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Sweden: Premium Pension fees, 2016</a:t>
            </a:r>
            <a:endParaRPr lang="en-US" sz="388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1DCF-4BA7-4EC8-9D04-6324454AA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cost: 0.07%.</a:t>
            </a:r>
          </a:p>
          <a:p>
            <a:pPr>
              <a:defRPr/>
            </a:pPr>
            <a:endParaRPr lang="en-US" sz="141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Rebate on the ordinary expenses of the funds, equivalent to a reduction in fund management fees of about 0.49 percentage points. </a:t>
            </a:r>
          </a:p>
          <a:p>
            <a:pPr>
              <a:defRPr/>
            </a:pPr>
            <a:endParaRPr lang="en-US" sz="141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capital management fee is 0.23 percent (excluding transaction costs of .05). </a:t>
            </a:r>
          </a:p>
          <a:p>
            <a:pPr marL="0" indent="0">
              <a:buNone/>
              <a:defRPr/>
            </a:pPr>
            <a:endParaRPr lang="en-US" sz="141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AP7 default funds yearly fees: </a:t>
            </a:r>
          </a:p>
          <a:p>
            <a:pPr marL="0" indent="0">
              <a:buNone/>
              <a:defRPr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Equity Fund 0.14% and Fixed Income Fund 0.05%.</a:t>
            </a:r>
          </a:p>
          <a:p>
            <a:pPr>
              <a:defRPr/>
            </a:pPr>
            <a:endParaRPr lang="en-US" sz="24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3944A83-9021-4817-AC20-BA7185C2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99320">
              <a:spcBef>
                <a:spcPct val="20000"/>
              </a:spcBef>
              <a:buChar char="•"/>
              <a:defRPr sz="317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5579" indent="-252146" defTabSz="899320">
              <a:spcBef>
                <a:spcPct val="20000"/>
              </a:spcBef>
              <a:buChar char="–"/>
              <a:defRPr sz="273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08583" indent="-201717" defTabSz="899320">
              <a:spcBef>
                <a:spcPct val="20000"/>
              </a:spcBef>
              <a:buChar char="•"/>
              <a:defRPr sz="238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12016" indent="-201717" defTabSz="899320">
              <a:spcBef>
                <a:spcPct val="20000"/>
              </a:spcBef>
              <a:buChar char="–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15450" indent="-201717" defTabSz="899320">
              <a:spcBef>
                <a:spcPct val="20000"/>
              </a:spcBef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188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22316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50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1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110F71-B48E-46DB-B630-45D6B341E0F6}" type="slidenum">
              <a:rPr lang="en-US" altLang="en-US" sz="1412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12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DB02-6F67-4F74-AB1B-5854D0D1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UK: National Employment Savings Trust (NEST)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B4AE-F484-4B57-A536-DC894D027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2187574"/>
            <a:ext cx="9634330" cy="435133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from small number of funds</a:t>
            </a:r>
          </a:p>
          <a:p>
            <a:pPr marL="0" indent="0">
              <a:buNone/>
              <a:defRPr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Employers</a:t>
            </a:r>
          </a:p>
          <a:p>
            <a:pPr lvl="2"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online platform</a:t>
            </a:r>
          </a:p>
          <a:p>
            <a:pPr lvl="2"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Employers face compliance costs but no charges</a:t>
            </a:r>
          </a:p>
          <a:p>
            <a:pPr lvl="2">
              <a:defRPr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</a:p>
          <a:p>
            <a:pPr lvl="2"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management charge 0.3%</a:t>
            </a:r>
          </a:p>
          <a:p>
            <a:pPr lvl="2"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1.8% charge on contribution (covering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costs, after which it stops)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79243-92EC-460A-8B6F-958CC2C2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Nicholas Barr  March 2019</a:t>
            </a:r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C6DAF8D0-BCB3-4E9D-8473-4DAF4016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99320">
              <a:spcBef>
                <a:spcPct val="20000"/>
              </a:spcBef>
              <a:buChar char="•"/>
              <a:defRPr sz="317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5579" indent="-252146" defTabSz="899320">
              <a:spcBef>
                <a:spcPct val="20000"/>
              </a:spcBef>
              <a:buChar char="–"/>
              <a:defRPr sz="273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08583" indent="-201717" defTabSz="899320">
              <a:spcBef>
                <a:spcPct val="20000"/>
              </a:spcBef>
              <a:buChar char="•"/>
              <a:defRPr sz="238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12016" indent="-201717" defTabSz="899320">
              <a:spcBef>
                <a:spcPct val="20000"/>
              </a:spcBef>
              <a:buChar char="–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15450" indent="-201717" defTabSz="899320">
              <a:spcBef>
                <a:spcPct val="20000"/>
              </a:spcBef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188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22316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50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1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67B459-67F8-43F7-ADE0-C5888AEA2D52}" type="slidenum">
              <a:rPr lang="en-GB" altLang="en-US" sz="1412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12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F979-4F90-46A4-A9D5-81AD5ECF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U.S.: Thrift Savings Plan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31657-33BB-4E2B-9185-6318ED208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Securities Investment (G) Fund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Income Index Investment (F) Fund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Stock Index Investment (C) Fund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Capitalization Stock Index (S) Fund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Stock Index Investment (I) Fund.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Lifecycle funds, which are invested in the individual TSP funds—G, F, C, S, and I.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3442-BA01-4951-9E20-1501C565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3E03-779C-489B-B0AF-B9C898F4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450" y="2194299"/>
            <a:ext cx="6883750" cy="45271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DC accumulation</a:t>
            </a:r>
          </a:p>
          <a:p>
            <a:pPr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use of indexation: </a:t>
            </a:r>
          </a:p>
          <a:p>
            <a:pPr marL="0" indent="0"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demography </a:t>
            </a:r>
          </a:p>
          <a:p>
            <a:pPr marL="0" indent="0"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financial balance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3FFB153-A3F9-45B7-AAE1-BACB209D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99320">
              <a:spcBef>
                <a:spcPct val="20000"/>
              </a:spcBef>
              <a:buChar char="•"/>
              <a:defRPr sz="317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5579" indent="-252146" defTabSz="899320">
              <a:spcBef>
                <a:spcPct val="20000"/>
              </a:spcBef>
              <a:buChar char="–"/>
              <a:defRPr sz="273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08583" indent="-201717" defTabSz="899320">
              <a:spcBef>
                <a:spcPct val="20000"/>
              </a:spcBef>
              <a:buChar char="•"/>
              <a:defRPr sz="238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12016" indent="-201717" defTabSz="899320">
              <a:spcBef>
                <a:spcPct val="20000"/>
              </a:spcBef>
              <a:buChar char="–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15450" indent="-201717" defTabSz="899320">
              <a:spcBef>
                <a:spcPct val="20000"/>
              </a:spcBef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188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22316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50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1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C3EB20-5C22-473C-8397-0143E09FF82A}" type="slidenum">
              <a:rPr lang="en-US" altLang="en-US" sz="1412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12"/>
          </a:p>
        </p:txBody>
      </p:sp>
    </p:spTree>
    <p:extLst>
      <p:ext uri="{BB962C8B-B14F-4D97-AF65-F5344CB8AC3E}">
        <p14:creationId xmlns:p14="http://schemas.microsoft.com/office/powerpoint/2010/main" val="76197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E2E8-F2F6-48DA-BA61-B3B39DFC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demographic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B3EC-F29F-4BBE-98EC-C22FC0248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Germany: Pension point value is indexed to gross wage growth adjusted for changes in the contribution rate and changes in the dependency ratio.</a:t>
            </a: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Netherlands: If you were born after 30 September 1957, your exact AOW pension age will be decided about 5 years in advance. As from 2022, it will be linked to life expectancy. </a:t>
            </a:r>
          </a:p>
          <a:p>
            <a:pPr>
              <a:defRPr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Sweden, Italy NDC: Life expectancy affects initial benefit level</a:t>
            </a: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proposal (Diamond and Orszag): Life expectancy affects both initial benefit levels and contribution rates to share increased 75-year projected cost</a:t>
            </a:r>
          </a:p>
        </p:txBody>
      </p:sp>
    </p:spTree>
    <p:extLst>
      <p:ext uri="{BB962C8B-B14F-4D97-AF65-F5344CB8AC3E}">
        <p14:creationId xmlns:p14="http://schemas.microsoft.com/office/powerpoint/2010/main" val="3539377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8706-59AC-4065-A00C-D287427A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financial balance in national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CE1E-DADE-4394-8066-AE9B415AF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Sweden Inkomstpension: If measured assets are less than measured liabilities, reduce the indexation of pensions in payment and of pension balances. </a:t>
            </a:r>
          </a:p>
          <a:p>
            <a:pPr>
              <a:defRPr/>
            </a:pPr>
            <a:endParaRPr lang="en-US" sz="15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Canada Pension Plan: 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If the contribution rate projected to be required to sustain the CPP over the next 75 years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higher than the legislated contribution rate, and no agreement is reached, then the contribution rate is increased by ½ of the excess over three years and benefits are frozen until next review in 3 years.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A0B1637-ADF9-4F3E-9280-453609FC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99320">
              <a:spcBef>
                <a:spcPct val="20000"/>
              </a:spcBef>
              <a:buChar char="•"/>
              <a:defRPr sz="317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5579" indent="-252146" defTabSz="899320">
              <a:spcBef>
                <a:spcPct val="20000"/>
              </a:spcBef>
              <a:buChar char="–"/>
              <a:defRPr sz="273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08583" indent="-201717" defTabSz="899320">
              <a:spcBef>
                <a:spcPct val="20000"/>
              </a:spcBef>
              <a:buChar char="•"/>
              <a:defRPr sz="238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12016" indent="-201717" defTabSz="899320">
              <a:spcBef>
                <a:spcPct val="20000"/>
              </a:spcBef>
              <a:buChar char="–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15450" indent="-201717" defTabSz="899320">
              <a:spcBef>
                <a:spcPct val="20000"/>
              </a:spcBef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188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22316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50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1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7E3AE-18E3-4F26-928D-35A1008F8C03}" type="slidenum">
              <a:rPr lang="en-US" altLang="en-US" sz="1412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12"/>
          </a:p>
        </p:txBody>
      </p:sp>
    </p:spTree>
    <p:extLst>
      <p:ext uri="{BB962C8B-B14F-4D97-AF65-F5344CB8AC3E}">
        <p14:creationId xmlns:p14="http://schemas.microsoft.com/office/powerpoint/2010/main" val="227978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C1D5-7C85-414F-882F-B4A9F786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5" y="26614"/>
            <a:ext cx="9462976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financial balance in an employer plan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Brunswick Public Service Pension Plan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9F0EA-8B23-48DB-9816-F198CF2A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12" y="1499394"/>
            <a:ext cx="9462976" cy="4527176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15 year open group funding ratio falls below 100% for two successive years actions are to be taken by the Board of Trustees:</a:t>
            </a:r>
          </a:p>
          <a:p>
            <a:pPr marL="0" indent="0">
              <a:buNone/>
              <a:defRPr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contribution increase of up to 3% of earnings (1.5% each for employee and employer contributions) until such time as the open group funded ratio reaches 110% and the funding goal under regulation is met. </a:t>
            </a:r>
          </a:p>
          <a:p>
            <a:pPr>
              <a:defRPr/>
            </a:pPr>
            <a:endParaRPr lang="en-US" sz="12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and present benefits can be reduced:</a:t>
            </a:r>
          </a:p>
          <a:p>
            <a:pPr marL="785854" lvl="2" indent="0">
              <a:buNone/>
              <a:defRPr/>
            </a:pPr>
            <a:r>
              <a:rPr lang="en-US" sz="21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rules for non-vested members to a full actuarial reduction for early retirement; then</a:t>
            </a:r>
          </a:p>
          <a:p>
            <a:pPr marL="785854" lvl="2" indent="0">
              <a:buNone/>
              <a:defRPr/>
            </a:pPr>
            <a:r>
              <a:rPr lang="en-US" sz="21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base benefit accrual rates for future service by no more than 5%; then</a:t>
            </a:r>
          </a:p>
          <a:p>
            <a:pPr marL="785854" lvl="2" indent="0">
              <a:buNone/>
              <a:defRPr/>
            </a:pPr>
            <a:r>
              <a:rPr lang="en-US" sz="21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base benefits on a proportionate basis for all members for both past and future service in equal proportions.</a:t>
            </a:r>
          </a:p>
          <a:p>
            <a:pPr marL="0" indent="0">
              <a:buNone/>
              <a:defRPr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F7765DC9-926C-4A71-A9A5-2FD267C6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99320">
              <a:spcBef>
                <a:spcPct val="20000"/>
              </a:spcBef>
              <a:buChar char="•"/>
              <a:defRPr sz="317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5579" indent="-252146" defTabSz="899320">
              <a:spcBef>
                <a:spcPct val="20000"/>
              </a:spcBef>
              <a:buChar char="–"/>
              <a:defRPr sz="273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08583" indent="-201717" defTabSz="899320">
              <a:spcBef>
                <a:spcPct val="20000"/>
              </a:spcBef>
              <a:buChar char="•"/>
              <a:defRPr sz="238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12016" indent="-201717" defTabSz="899320">
              <a:spcBef>
                <a:spcPct val="20000"/>
              </a:spcBef>
              <a:buChar char="–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15450" indent="-201717" defTabSz="899320">
              <a:spcBef>
                <a:spcPct val="20000"/>
              </a:spcBef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188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22316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50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1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257C84-1E88-4009-8FE2-E53A2A02B280}" type="slidenum">
              <a:rPr lang="en-US" altLang="en-US" sz="1412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12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>
            <a:extLst>
              <a:ext uri="{FF2B5EF4-FFF2-40B4-BE49-F238E27FC236}">
                <a16:creationId xmlns:a16="http://schemas.microsoft.com/office/drawing/2014/main" id="{6A9251F6-05BE-4A7D-B14C-CD47BE82B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20" y="218515"/>
            <a:ext cx="3286125" cy="499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>
            <a:extLst>
              <a:ext uri="{FF2B5EF4-FFF2-40B4-BE49-F238E27FC236}">
                <a16:creationId xmlns:a16="http://schemas.microsoft.com/office/drawing/2014/main" id="{A0723721-727B-4BBB-BDDB-3025BB8A4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82" y="916081"/>
            <a:ext cx="3384176" cy="470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1">
            <a:extLst>
              <a:ext uri="{FF2B5EF4-FFF2-40B4-BE49-F238E27FC236}">
                <a16:creationId xmlns:a16="http://schemas.microsoft.com/office/drawing/2014/main" id="{9BC8B0D5-7C2C-426F-95E4-F987D6E26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92" y="1414743"/>
            <a:ext cx="2934540" cy="47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2">
            <a:extLst>
              <a:ext uri="{FF2B5EF4-FFF2-40B4-BE49-F238E27FC236}">
                <a16:creationId xmlns:a16="http://schemas.microsoft.com/office/drawing/2014/main" id="{D559936A-5F84-458F-ADE1-B61E6DD0B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59" y="1913405"/>
            <a:ext cx="3497636" cy="47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3442-BA01-4951-9E20-1501C565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3E03-779C-489B-B0AF-B9C898F4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450" y="2194299"/>
            <a:ext cx="6883750" cy="45271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DC accumulation</a:t>
            </a:r>
          </a:p>
          <a:p>
            <a:pPr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use of indexation: </a:t>
            </a:r>
          </a:p>
          <a:p>
            <a:pPr marL="0" indent="0"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demography </a:t>
            </a:r>
          </a:p>
          <a:p>
            <a:pPr marL="0" indent="0"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financial balance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3FFB153-A3F9-45B7-AAE1-BACB209D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99320">
              <a:spcBef>
                <a:spcPct val="20000"/>
              </a:spcBef>
              <a:buChar char="•"/>
              <a:defRPr sz="317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5579" indent="-252146" defTabSz="899320">
              <a:spcBef>
                <a:spcPct val="20000"/>
              </a:spcBef>
              <a:buChar char="–"/>
              <a:defRPr sz="273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08583" indent="-201717" defTabSz="899320">
              <a:spcBef>
                <a:spcPct val="20000"/>
              </a:spcBef>
              <a:buChar char="•"/>
              <a:defRPr sz="238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12016" indent="-201717" defTabSz="899320">
              <a:spcBef>
                <a:spcPct val="20000"/>
              </a:spcBef>
              <a:buChar char="–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15450" indent="-201717" defTabSz="899320">
              <a:spcBef>
                <a:spcPct val="20000"/>
              </a:spcBef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188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22316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50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1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C3EB20-5C22-473C-8397-0143E09FF82A}" type="slidenum">
              <a:rPr lang="en-US" altLang="en-US" sz="1412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12"/>
          </a:p>
        </p:txBody>
      </p:sp>
    </p:spTree>
    <p:extLst>
      <p:ext uri="{BB962C8B-B14F-4D97-AF65-F5344CB8AC3E}">
        <p14:creationId xmlns:p14="http://schemas.microsoft.com/office/powerpoint/2010/main" val="313782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03D5-E805-4C7C-BDAE-D8EC5595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accumulation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93E2-0FB3-4A0A-89F2-C109D3D5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503" y="2011736"/>
            <a:ext cx="7986993" cy="45271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market access to providers: 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Australia, Hong Kong</a:t>
            </a:r>
          </a:p>
          <a:p>
            <a:pPr>
              <a:defRPr/>
            </a:pPr>
            <a:endParaRPr lang="en-US" sz="15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number of dedicated provider firms: Chile</a:t>
            </a:r>
          </a:p>
          <a:p>
            <a:pPr marL="0" indent="0">
              <a:buNone/>
              <a:defRPr/>
            </a:pPr>
            <a:endParaRPr lang="en-US" sz="15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central organizer: 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Premium Pension, Sweden, NEST, UK, TSP, US </a:t>
            </a:r>
          </a:p>
          <a:p>
            <a:pPr>
              <a:defRPr/>
            </a:pPr>
            <a:endParaRPr lang="en-US" sz="15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involve limits on allowable investments, with varying degrees of limitation. 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E8131A6-9D15-4163-809A-C5C03892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99320">
              <a:spcBef>
                <a:spcPct val="20000"/>
              </a:spcBef>
              <a:buChar char="•"/>
              <a:defRPr sz="317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5579" indent="-252146" defTabSz="899320">
              <a:spcBef>
                <a:spcPct val="20000"/>
              </a:spcBef>
              <a:buChar char="–"/>
              <a:defRPr sz="273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08583" indent="-201717" defTabSz="899320">
              <a:spcBef>
                <a:spcPct val="20000"/>
              </a:spcBef>
              <a:buChar char="•"/>
              <a:defRPr sz="238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12016" indent="-201717" defTabSz="899320">
              <a:spcBef>
                <a:spcPct val="20000"/>
              </a:spcBef>
              <a:buChar char="–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15450" indent="-201717" defTabSz="899320">
              <a:spcBef>
                <a:spcPct val="20000"/>
              </a:spcBef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188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22316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50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1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FBCE19-A0AE-4D21-AFF5-3F075B0FC07B}" type="slidenum">
              <a:rPr lang="en-US" altLang="en-US" sz="1412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12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A21BC6-2026-4460-8353-6C8C2856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887" y="173691"/>
            <a:ext cx="798699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4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Price Histograms </a:t>
            </a:r>
            <a:br>
              <a:rPr lang="en-US" sz="34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Retail and Institutional S&amp;P 500 Funds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BF9C67-FB07-4D3C-9E51-0CF2FD850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192" y="1316691"/>
            <a:ext cx="7786688" cy="44655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4550B2-D993-4F4C-A5CB-CC6815CFEF8C}"/>
              </a:ext>
            </a:extLst>
          </p:cNvPr>
          <p:cNvSpPr txBox="1"/>
          <p:nvPr/>
        </p:nvSpPr>
        <p:spPr>
          <a:xfrm>
            <a:off x="2269191" y="5916706"/>
            <a:ext cx="7653618" cy="5404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Figure II., </a:t>
            </a:r>
            <a:r>
              <a:rPr lang="en-US" sz="145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Hortacsu</a:t>
            </a:r>
            <a:r>
              <a:rPr lang="en-US" sz="14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&amp; </a:t>
            </a:r>
            <a:r>
              <a:rPr lang="en-US" sz="145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Syverson</a:t>
            </a:r>
            <a:r>
              <a:rPr lang="en-US" sz="14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2003. Product Differentiation, Search Costs, and Competition in the Mutual Fund Industry: A Case Study of the S&amp;P 500 Index Funds.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6010DFB0-5A84-4559-9C02-DFD92EE72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1471" y="385203"/>
          <a:ext cx="6817379" cy="5598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4" imgW="6636033" imgH="6208979" progId="Word.Document.8">
                  <p:embed/>
                </p:oleObj>
              </mc:Choice>
              <mc:Fallback>
                <p:oleObj name="Document" r:id="rId4" imgW="6636033" imgH="6208979" progId="Word.Document.8">
                  <p:embed/>
                  <p:pic>
                    <p:nvPicPr>
                      <p:cNvPr id="15362" name="Object 2">
                        <a:extLst>
                          <a:ext uri="{FF2B5EF4-FFF2-40B4-BE49-F238E27FC236}">
                            <a16:creationId xmlns:a16="http://schemas.microsoft.com/office/drawing/2014/main" id="{6010DFB0-5A84-4559-9C02-DFD92EE72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471" y="385203"/>
                        <a:ext cx="6817379" cy="5598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>
            <a:extLst>
              <a:ext uri="{FF2B5EF4-FFF2-40B4-BE49-F238E27FC236}">
                <a16:creationId xmlns:a16="http://schemas.microsoft.com/office/drawing/2014/main" id="{991A111C-88AC-48F8-AFB7-FA01D8AB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177" y="5647765"/>
            <a:ext cx="8435228" cy="81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566" tIns="40281" rIns="80566" bIns="40281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88"/>
              <a:t>a.  Assuming real wage growth of 2.1 percent and a real annual return on investments of 4 percent.  With a larger difference between the rate of return and the wage growth rate, the charge ratio with annual management fees is slightly larger, and conversely.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3805-BB10-4DFC-B8FF-E843887F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Hong Kong </a:t>
            </a:r>
            <a:br>
              <a:rPr lang="en-US" sz="353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 Provident Fund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B746D-D8EB-43E5-B939-8DB4D2FA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503" y="2560179"/>
            <a:ext cx="7986993" cy="45271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of the Cost Study probably suggest that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enough merely to rely on market forces to drive down fee levels of MPF funds.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sz="24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247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Council Secretariat IN07/12-13, Research Division,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07177D4-D3A4-474F-B98E-B7349836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99320">
              <a:spcBef>
                <a:spcPct val="20000"/>
              </a:spcBef>
              <a:buChar char="•"/>
              <a:defRPr sz="317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5579" indent="-252146" defTabSz="899320">
              <a:spcBef>
                <a:spcPct val="20000"/>
              </a:spcBef>
              <a:buChar char="–"/>
              <a:defRPr sz="273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08583" indent="-201717" defTabSz="899320">
              <a:spcBef>
                <a:spcPct val="20000"/>
              </a:spcBef>
              <a:buChar char="•"/>
              <a:defRPr sz="238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12016" indent="-201717" defTabSz="899320">
              <a:spcBef>
                <a:spcPct val="20000"/>
              </a:spcBef>
              <a:buChar char="–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15450" indent="-201717" defTabSz="899320">
              <a:spcBef>
                <a:spcPct val="20000"/>
              </a:spcBef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188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22316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50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1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816DCC-D8C6-4EE8-8766-B3E627B4D6D3}" type="slidenum">
              <a:rPr lang="en-US" altLang="en-US" sz="1412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12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F31C-0E00-4D85-9391-D7325689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40" y="0"/>
            <a:ext cx="10516721" cy="11668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Fund Expense Ratio (FER %)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of June 2016)</a:t>
            </a:r>
            <a:endParaRPr lang="en-US" sz="4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8DA50F-871F-4F40-8905-D88EAA21BFE6}"/>
              </a:ext>
            </a:extLst>
          </p:cNvPr>
          <p:cNvGraphicFramePr>
            <a:graphicFrameLocks noGrp="1"/>
          </p:cNvGraphicFramePr>
          <p:nvPr/>
        </p:nvGraphicFramePr>
        <p:xfrm>
          <a:off x="126066" y="1246655"/>
          <a:ext cx="11886640" cy="5350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1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3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83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32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 Type</a:t>
                      </a: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3200" b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Funds</a:t>
                      </a:r>
                      <a:endParaRPr lang="en-US" sz="3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32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32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32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Equity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2.29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Mixed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Assets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2.11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Bond</a:t>
                      </a: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49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Guaranteed</a:t>
                      </a: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27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3.75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Conservative</a:t>
                      </a: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12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444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Money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Market </a:t>
                      </a:r>
                    </a:p>
                    <a:p>
                      <a:pPr algn="l"/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Others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13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DA02-B0C5-437C-A0A5-520B6808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0136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 Productivity Commission Draft Report, April 2018</a:t>
            </a:r>
            <a:b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Superannuation: Assessing Efficiency and Competitiveness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5208-E1A4-4833-804B-42F03D1B9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968" y="2330824"/>
            <a:ext cx="9484242" cy="4527176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some funds consistently achieve high net returns, a significant number of products … underperform markedly 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Fees remain a significant drain on net returns. 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lack access to quality, comparable information to help them find the best products. 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competition, governance and regulation have led to these outcomes. </a:t>
            </a:r>
          </a:p>
          <a:p>
            <a:pPr lvl="1">
              <a:defRPr/>
            </a:pPr>
            <a:endParaRPr lang="en-US" sz="23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EC4C7FA-C8AA-4C14-99F4-8B99D954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99320">
              <a:spcBef>
                <a:spcPct val="20000"/>
              </a:spcBef>
              <a:buChar char="•"/>
              <a:defRPr sz="317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5579" indent="-252146" defTabSz="899320">
              <a:spcBef>
                <a:spcPct val="20000"/>
              </a:spcBef>
              <a:buChar char="–"/>
              <a:defRPr sz="273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08583" indent="-201717" defTabSz="899320">
              <a:spcBef>
                <a:spcPct val="20000"/>
              </a:spcBef>
              <a:buChar char="•"/>
              <a:defRPr sz="238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12016" indent="-201717" defTabSz="899320">
              <a:spcBef>
                <a:spcPct val="20000"/>
              </a:spcBef>
              <a:buChar char="–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15450" indent="-201717" defTabSz="899320">
              <a:spcBef>
                <a:spcPct val="20000"/>
              </a:spcBef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188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22316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50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183" indent="-201717" defTabSz="899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E6F403-A682-4507-8820-1DA39EA5C40B}" type="slidenum">
              <a:rPr lang="en-US" altLang="en-US" sz="1412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12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5EC4-DB01-4BD8-93A9-8FB9956C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537882"/>
            <a:ext cx="9016409" cy="7017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Superannuation Accounts Held</a:t>
            </a:r>
          </a:p>
        </p:txBody>
      </p:sp>
      <p:sp>
        <p:nvSpPr>
          <p:cNvPr id="22531" name="TextBox 4">
            <a:extLst>
              <a:ext uri="{FF2B5EF4-FFF2-40B4-BE49-F238E27FC236}">
                <a16:creationId xmlns:a16="http://schemas.microsoft.com/office/drawing/2014/main" id="{C9C744F9-B68B-48B2-B463-98D9894A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383" y="5790640"/>
            <a:ext cx="6925235" cy="107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18">
                <a:latin typeface="Times New Roman" panose="02020603050405020304" pitchFamily="18" charset="0"/>
                <a:cs typeface="Times New Roman" panose="02020603050405020304" pitchFamily="18" charset="0"/>
              </a:rPr>
              <a:t>Source: Figure B.1, Australian Government, Productivity Commission, How to Assess Superannuation Competitiveness and Efficiency, Draft Report., 2016.</a:t>
            </a:r>
          </a:p>
        </p:txBody>
      </p:sp>
      <p:pic>
        <p:nvPicPr>
          <p:cNvPr id="7" name="Content Placeholder 6" descr="55 per cent of fund members held one account, 26 per cent held two accounts, 11 per cent held three accounts, 4 per cent held four accounts, and 4 per cent held five or more accounts.">
            <a:extLst>
              <a:ext uri="{FF2B5EF4-FFF2-40B4-BE49-F238E27FC236}">
                <a16:creationId xmlns:a16="http://schemas.microsoft.com/office/drawing/2014/main" id="{2444AAF8-DB7F-4E45-A074-A3DE43813A3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b="6961"/>
          <a:stretch/>
        </p:blipFill>
        <p:spPr>
          <a:xfrm>
            <a:off x="2935941" y="1748118"/>
            <a:ext cx="6252882" cy="38324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980</Words>
  <Application>Microsoft Office PowerPoint</Application>
  <PresentationFormat>Widescreen</PresentationFormat>
  <Paragraphs>165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Times New Roman</vt:lpstr>
      <vt:lpstr>Office Theme</vt:lpstr>
      <vt:lpstr>Document</vt:lpstr>
      <vt:lpstr>Pension Design</vt:lpstr>
      <vt:lpstr>Issues</vt:lpstr>
      <vt:lpstr>DC accumulation approaches</vt:lpstr>
      <vt:lpstr>2000 Price Histograms  Retail and Institutional S&amp;P 500 Funds</vt:lpstr>
      <vt:lpstr>PowerPoint Presentation</vt:lpstr>
      <vt:lpstr>Overview of the Hong Kong  Mandatory Provident Fund System</vt:lpstr>
      <vt:lpstr>Hong Kong Fund Expense Ratio (FER %)  (as of June 2016)</vt:lpstr>
      <vt:lpstr>Australia Productivity Commission Draft Report, April 2018  Superannuation: Assessing Efficiency and Competitiveness </vt:lpstr>
      <vt:lpstr>Number of Superannuation Accounts Held</vt:lpstr>
      <vt:lpstr>DC accumulation approaches</vt:lpstr>
      <vt:lpstr>Sweden: Premium Pension in 2016</vt:lpstr>
      <vt:lpstr>Sweden: Premium Pension fees, 2016</vt:lpstr>
      <vt:lpstr>UK: National Employment Savings Trust (NEST)</vt:lpstr>
      <vt:lpstr>U.S.: Thrift Savings Plan Funds</vt:lpstr>
      <vt:lpstr>Issues</vt:lpstr>
      <vt:lpstr>Indexing for demographic changes</vt:lpstr>
      <vt:lpstr>Indexing for financial balance in national plans</vt:lpstr>
      <vt:lpstr>Indexing for financial balance in an employer plan  New Brunswick Public Service Pension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history</dc:title>
  <dc:creator>pdiamond</dc:creator>
  <cp:lastModifiedBy>pdiamond</cp:lastModifiedBy>
  <cp:revision>61</cp:revision>
  <cp:lastPrinted>2019-12-08T18:36:51Z</cp:lastPrinted>
  <dcterms:created xsi:type="dcterms:W3CDTF">2019-11-12T20:41:06Z</dcterms:created>
  <dcterms:modified xsi:type="dcterms:W3CDTF">2019-12-08T21:41:19Z</dcterms:modified>
</cp:coreProperties>
</file>