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498" r:id="rId5"/>
    <p:sldId id="493" r:id="rId6"/>
    <p:sldId id="262" r:id="rId7"/>
    <p:sldId id="263" r:id="rId8"/>
    <p:sldId id="494" r:id="rId9"/>
    <p:sldId id="268" r:id="rId10"/>
    <p:sldId id="269" r:id="rId11"/>
    <p:sldId id="270" r:id="rId12"/>
    <p:sldId id="495" r:id="rId13"/>
    <p:sldId id="496" r:id="rId14"/>
    <p:sldId id="497" r:id="rId15"/>
    <p:sldId id="491" r:id="rId16"/>
  </p:sldIdLst>
  <p:sldSz cx="12192000" cy="68580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8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D424-CD10-436A-8727-29D949D3CFE9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D9A-887D-43BA-99B6-93DF46772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23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D424-CD10-436A-8727-29D949D3CFE9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D9A-887D-43BA-99B6-93DF46772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567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D424-CD10-436A-8727-29D949D3CFE9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D9A-887D-43BA-99B6-93DF46772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07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 i="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defRPr sz="2000"/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D424-CD10-436A-8727-29D949D3CFE9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D9A-887D-43BA-99B6-93DF46772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1736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D424-CD10-436A-8727-29D949D3CFE9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D9A-887D-43BA-99B6-93DF46772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96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 i="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400" baseline="0"/>
            </a:lvl1pPr>
            <a:lvl2pPr>
              <a:defRPr sz="2000"/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D424-CD10-436A-8727-29D949D3CFE9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D9A-887D-43BA-99B6-93DF46772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73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D424-CD10-436A-8727-29D949D3CFE9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D9A-887D-43BA-99B6-93DF46772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29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D424-CD10-436A-8727-29D949D3CFE9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D9A-887D-43BA-99B6-93DF46772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05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D424-CD10-436A-8727-29D949D3CFE9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D9A-887D-43BA-99B6-93DF46772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012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D424-CD10-436A-8727-29D949D3CFE9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D9A-887D-43BA-99B6-93DF46772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10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D424-CD10-436A-8727-29D949D3CFE9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D9A-887D-43BA-99B6-93DF46772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4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1D424-CD10-436A-8727-29D949D3CFE9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53D9A-887D-43BA-99B6-93DF46772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79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29389" y="2109188"/>
            <a:ext cx="10992051" cy="2007134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C00000"/>
                </a:solidFill>
              </a:rPr>
              <a:t>Quel est l’impact des travaux de rénovation énergétique des logements sur la dépense énergétique ?</a:t>
            </a:r>
            <a:br>
              <a:rPr lang="fr-FR" sz="4000" b="1" dirty="0">
                <a:solidFill>
                  <a:srgbClr val="C00000"/>
                </a:solidFill>
              </a:rPr>
            </a:br>
            <a:r>
              <a:rPr lang="fr-FR" sz="4000" b="1" dirty="0">
                <a:solidFill>
                  <a:srgbClr val="C00000"/>
                </a:solidFill>
              </a:rPr>
              <a:t>Une évaluation ex post sur données de panel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0079" y="4434952"/>
            <a:ext cx="9144000" cy="200713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Gaël Blaise et Matthieu Glachant, i3-CERNA, MINES ParisTech – PSL</a:t>
            </a:r>
          </a:p>
          <a:p>
            <a:r>
              <a:rPr lang="fr-FR" dirty="0"/>
              <a:t>Publiée dans La Revue de l’Energie , sept-</a:t>
            </a:r>
            <a:r>
              <a:rPr lang="fr-FR" dirty="0" err="1"/>
              <a:t>oct</a:t>
            </a:r>
            <a:r>
              <a:rPr lang="fr-FR" dirty="0"/>
              <a:t> 2019</a:t>
            </a:r>
          </a:p>
          <a:p>
            <a:endParaRPr lang="fr-FR" dirty="0"/>
          </a:p>
          <a:p>
            <a:r>
              <a:rPr lang="fr-FR" dirty="0"/>
              <a:t>Conférence AFSE - DG Trésor Évaluation des Politiques Publiques</a:t>
            </a:r>
          </a:p>
          <a:p>
            <a:r>
              <a:rPr lang="fr-FR" dirty="0"/>
              <a:t>(12/12/2019)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5194889-CA15-4DCD-B365-12161558E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4490" y="95611"/>
            <a:ext cx="8235427" cy="154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47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F55217-C044-4DCC-8631-ED5E4693D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Peu d’effet du revenu sur l’impact des travaux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0EE9FB6-D875-4D6D-BD26-E40E39F5BC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4128" y="2518499"/>
          <a:ext cx="11803743" cy="2416359"/>
        </p:xfrm>
        <a:graphic>
          <a:graphicData uri="http://schemas.openxmlformats.org/drawingml/2006/table">
            <a:tbl>
              <a:tblPr firstRow="1" firstCol="1" bandRow="1"/>
              <a:tblGrid>
                <a:gridCol w="6239685">
                  <a:extLst>
                    <a:ext uri="{9D8B030D-6E8A-4147-A177-3AD203B41FA5}">
                      <a16:colId xmlns:a16="http://schemas.microsoft.com/office/drawing/2014/main" val="3790247125"/>
                    </a:ext>
                  </a:extLst>
                </a:gridCol>
                <a:gridCol w="2521472">
                  <a:extLst>
                    <a:ext uri="{9D8B030D-6E8A-4147-A177-3AD203B41FA5}">
                      <a16:colId xmlns:a16="http://schemas.microsoft.com/office/drawing/2014/main" val="3716969442"/>
                    </a:ext>
                  </a:extLst>
                </a:gridCol>
                <a:gridCol w="3042586">
                  <a:extLst>
                    <a:ext uri="{9D8B030D-6E8A-4147-A177-3AD203B41FA5}">
                      <a16:colId xmlns:a16="http://schemas.microsoft.com/office/drawing/2014/main" val="4128990771"/>
                    </a:ext>
                  </a:extLst>
                </a:gridCol>
              </a:tblGrid>
              <a:tr h="8054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Significativité (p-value)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871498"/>
                  </a:ext>
                </a:extLst>
              </a:tr>
              <a:tr h="8054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Montant des travaux investi * bas revenus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-0.0059367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190718"/>
                  </a:ext>
                </a:extLst>
              </a:tr>
              <a:tr h="8054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Montant des travaux investi * hauts revenus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-0.0062218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989302"/>
                  </a:ext>
                </a:extLst>
              </a:tr>
            </a:tbl>
          </a:graphicData>
        </a:graphic>
      </p:graphicFrame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3B60953-2622-413C-9C4F-DB00E2A74EA4}"/>
              </a:ext>
            </a:extLst>
          </p:cNvPr>
          <p:cNvSpPr/>
          <p:nvPr/>
        </p:nvSpPr>
        <p:spPr>
          <a:xfrm>
            <a:off x="6774543" y="3084616"/>
            <a:ext cx="1934029" cy="205344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85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507E4-2F81-49AC-87B5-3BD572DCC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Impact de différents types de travaux 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85BA277-67E2-4807-A81C-29FDF6A5FAC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99728" y="2274886"/>
          <a:ext cx="10218215" cy="3298600"/>
        </p:xfrm>
        <a:graphic>
          <a:graphicData uri="http://schemas.openxmlformats.org/drawingml/2006/table">
            <a:tbl>
              <a:tblPr firstRow="1" firstCol="1" bandRow="1"/>
              <a:tblGrid>
                <a:gridCol w="4210803">
                  <a:extLst>
                    <a:ext uri="{9D8B030D-6E8A-4147-A177-3AD203B41FA5}">
                      <a16:colId xmlns:a16="http://schemas.microsoft.com/office/drawing/2014/main" val="3781030897"/>
                    </a:ext>
                  </a:extLst>
                </a:gridCol>
                <a:gridCol w="2572417">
                  <a:extLst>
                    <a:ext uri="{9D8B030D-6E8A-4147-A177-3AD203B41FA5}">
                      <a16:colId xmlns:a16="http://schemas.microsoft.com/office/drawing/2014/main" val="59614011"/>
                    </a:ext>
                  </a:extLst>
                </a:gridCol>
                <a:gridCol w="1980354">
                  <a:extLst>
                    <a:ext uri="{9D8B030D-6E8A-4147-A177-3AD203B41FA5}">
                      <a16:colId xmlns:a16="http://schemas.microsoft.com/office/drawing/2014/main" val="2437864652"/>
                    </a:ext>
                  </a:extLst>
                </a:gridCol>
                <a:gridCol w="1454641">
                  <a:extLst>
                    <a:ext uri="{9D8B030D-6E8A-4147-A177-3AD203B41FA5}">
                      <a16:colId xmlns:a16="http://schemas.microsoft.com/office/drawing/2014/main" val="683204689"/>
                    </a:ext>
                  </a:extLst>
                </a:gridCol>
              </a:tblGrid>
              <a:tr h="5684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Ecart type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495975"/>
                  </a:ext>
                </a:extLst>
              </a:tr>
              <a:tr h="5684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Montant travaux murs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-0.0064498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0.0042872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72218"/>
                  </a:ext>
                </a:extLst>
              </a:tr>
              <a:tr h="912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Montant travaux fenêtres et portes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-0.0014517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0.0023768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743105"/>
                  </a:ext>
                </a:extLst>
              </a:tr>
              <a:tr h="6247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Montant travaux équipements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-0.0061274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0.0026397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507504"/>
                  </a:ext>
                </a:extLst>
              </a:tr>
              <a:tr h="6247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Montant autres travaux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-0.0068112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0.0164546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557287"/>
                  </a:ext>
                </a:extLst>
              </a:tr>
            </a:tbl>
          </a:graphicData>
        </a:graphic>
      </p:graphicFrame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E169A51E-9DCA-457D-ADD3-BCC419C9C95F}"/>
              </a:ext>
            </a:extLst>
          </p:cNvPr>
          <p:cNvSpPr/>
          <p:nvPr/>
        </p:nvSpPr>
        <p:spPr>
          <a:xfrm>
            <a:off x="838200" y="3432958"/>
            <a:ext cx="6495473" cy="790699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73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8D9554-E05E-4D85-AE18-042911C06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Comparaison avec les fiches Certificats d’Economie Energie (CEE)</a:t>
            </a:r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D11984E9-8C5D-45DA-9C12-C34A6E064CB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27826170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775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446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658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897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552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645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86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573303"/>
                  </a:ext>
                </a:extLst>
              </a:tr>
            </a:tbl>
          </a:graphicData>
        </a:graphic>
      </p:graphicFrame>
      <p:pic>
        <p:nvPicPr>
          <p:cNvPr id="4" name="Image 3">
            <a:extLst>
              <a:ext uri="{FF2B5EF4-FFF2-40B4-BE49-F238E27FC236}">
                <a16:creationId xmlns:a16="http://schemas.microsoft.com/office/drawing/2014/main" id="{EA09FC2B-4A57-480B-973B-F0454E62D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10" y="1704654"/>
            <a:ext cx="14048581" cy="51533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0020895-F355-416E-A5B8-29B5F7D5B53A}"/>
              </a:ext>
            </a:extLst>
          </p:cNvPr>
          <p:cNvSpPr/>
          <p:nvPr/>
        </p:nvSpPr>
        <p:spPr>
          <a:xfrm>
            <a:off x="9688945" y="1704654"/>
            <a:ext cx="4719782" cy="56844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Tableau 8">
            <a:extLst>
              <a:ext uri="{FF2B5EF4-FFF2-40B4-BE49-F238E27FC236}">
                <a16:creationId xmlns:a16="http://schemas.microsoft.com/office/drawing/2014/main" id="{73E3A618-91B7-4136-A513-72E9828B0DEF}"/>
              </a:ext>
            </a:extLst>
          </p:cNvPr>
          <p:cNvGraphicFramePr>
            <a:graphicFrameLocks noGrp="1"/>
          </p:cNvGraphicFramePr>
          <p:nvPr/>
        </p:nvGraphicFramePr>
        <p:xfrm>
          <a:off x="9688945" y="2178467"/>
          <a:ext cx="1256146" cy="45842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6146">
                  <a:extLst>
                    <a:ext uri="{9D8B030D-6E8A-4147-A177-3AD203B41FA5}">
                      <a16:colId xmlns:a16="http://schemas.microsoft.com/office/drawing/2014/main" val="2676777580"/>
                    </a:ext>
                  </a:extLst>
                </a:gridCol>
              </a:tblGrid>
              <a:tr h="759082">
                <a:tc>
                  <a:txBody>
                    <a:bodyPr/>
                    <a:lstStyle/>
                    <a:p>
                      <a:r>
                        <a:rPr lang="fr-FR" sz="1400" dirty="0"/>
                        <a:t>Economie énergie pour 1000€ investis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096584"/>
                  </a:ext>
                </a:extLst>
              </a:tr>
              <a:tr h="56303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60 €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07063"/>
                  </a:ext>
                </a:extLst>
              </a:tr>
              <a:tr h="52647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69 €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218696"/>
                  </a:ext>
                </a:extLst>
              </a:tr>
              <a:tr h="54494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93 €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623521"/>
                  </a:ext>
                </a:extLst>
              </a:tr>
              <a:tr h="54779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69 €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648792"/>
                  </a:ext>
                </a:extLst>
              </a:tr>
              <a:tr h="54779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60 €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149112"/>
                  </a:ext>
                </a:extLst>
              </a:tr>
              <a:tr h="53001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13 €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717605"/>
                  </a:ext>
                </a:extLst>
              </a:tr>
              <a:tr h="56507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86 €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370110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56A82BC8-574B-4FAF-BFC0-D4CF5D94AC6C}"/>
              </a:ext>
            </a:extLst>
          </p:cNvPr>
          <p:cNvSpPr txBox="1"/>
          <p:nvPr/>
        </p:nvSpPr>
        <p:spPr>
          <a:xfrm>
            <a:off x="4553528" y="1173563"/>
            <a:ext cx="745774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Source : Les certificats d'économies d'énergie : efficacité énergétique et analyse économique (2014)</a:t>
            </a:r>
          </a:p>
          <a:p>
            <a:r>
              <a:rPr lang="fr-FR" sz="1400" dirty="0"/>
              <a:t>Rapport du CGEDD, IGF, CGIET</a:t>
            </a:r>
          </a:p>
          <a:p>
            <a:endParaRPr lang="fr-FR" sz="1400" dirty="0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9AF7E040-3D3A-42E8-8A1B-D0EF703B3AED}"/>
              </a:ext>
            </a:extLst>
          </p:cNvPr>
          <p:cNvSpPr/>
          <p:nvPr/>
        </p:nvSpPr>
        <p:spPr>
          <a:xfrm>
            <a:off x="157018" y="2863273"/>
            <a:ext cx="2512291" cy="3994727"/>
          </a:xfrm>
          <a:prstGeom prst="round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18787DE-9547-4957-AA32-807506EE684D}"/>
              </a:ext>
            </a:extLst>
          </p:cNvPr>
          <p:cNvSpPr/>
          <p:nvPr/>
        </p:nvSpPr>
        <p:spPr>
          <a:xfrm>
            <a:off x="5006109" y="2178467"/>
            <a:ext cx="1173018" cy="4679533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E49CEC79-6C04-496D-A344-C6552D9A709B}"/>
              </a:ext>
            </a:extLst>
          </p:cNvPr>
          <p:cNvSpPr/>
          <p:nvPr/>
        </p:nvSpPr>
        <p:spPr>
          <a:xfrm>
            <a:off x="6767946" y="2134794"/>
            <a:ext cx="1173018" cy="4729477"/>
          </a:xfrm>
          <a:prstGeom prst="round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ACA84B26-ECF5-4D93-BAB5-2728A2F3283A}"/>
              </a:ext>
            </a:extLst>
          </p:cNvPr>
          <p:cNvSpPr/>
          <p:nvPr/>
        </p:nvSpPr>
        <p:spPr>
          <a:xfrm>
            <a:off x="9688945" y="2021191"/>
            <a:ext cx="1413164" cy="4846045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90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57E3FB-8D7C-4D1F-B651-AA6C83C08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Implications pour les politiques publiques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52F641-4348-48CF-93F3-D098D4653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29" y="1778733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/>
              <a:t>Interroge la pertinence des subventions et des primes à l’efficacité énergétique dans le secteur résidentiel</a:t>
            </a:r>
          </a:p>
          <a:p>
            <a:r>
              <a:rPr lang="fr-FR" dirty="0"/>
              <a:t>A tout le moins, suggère d’être sélectif sur les types de travaux à privilégier</a:t>
            </a:r>
          </a:p>
          <a:p>
            <a:pPr lvl="1"/>
            <a:r>
              <a:rPr lang="fr-FR" dirty="0"/>
              <a:t>Peu d’éléments dans notre étude pour les identifier</a:t>
            </a:r>
          </a:p>
          <a:p>
            <a:r>
              <a:rPr lang="fr-FR" dirty="0"/>
              <a:t>Nécessité de multiplier les évaluations ex post pour recalibrer les modèles de simulation </a:t>
            </a:r>
          </a:p>
          <a:p>
            <a:pPr lvl="1"/>
            <a:r>
              <a:rPr lang="fr-FR" dirty="0"/>
              <a:t>Utilisés par exemple pour élaborer les fiches CEE</a:t>
            </a:r>
          </a:p>
          <a:p>
            <a:r>
              <a:rPr lang="fr-FR" dirty="0"/>
              <a:t>Réguler le marché de la rénovation énergétique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8572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BFF32D-09AC-4D10-AF6C-6E9B2E17D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Limites de l’analyse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8B2512-206E-42DE-A59C-1A0B86F6D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Une évaluation de la rentabilité limitée aux coûts et bénéfices monétaires. Ignore donc les bénéfices de confort</a:t>
            </a:r>
          </a:p>
          <a:p>
            <a:pPr lvl="1"/>
            <a:r>
              <a:rPr lang="fr-FR" dirty="0"/>
              <a:t>Ces bénéfices sont très élevés si l’investissement consiste à remplacer un équipement en fin de vie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fr-FR" dirty="0"/>
              <a:t> Nous n’établissons pas que les ménages sont irrationnels</a:t>
            </a:r>
          </a:p>
          <a:p>
            <a:r>
              <a:rPr lang="fr-FR" dirty="0"/>
              <a:t>Une analyse des comportements passés (2000 – 2013)</a:t>
            </a:r>
          </a:p>
          <a:p>
            <a:pPr lvl="1"/>
            <a:r>
              <a:rPr lang="fr-FR" dirty="0"/>
              <a:t>La préoccupation énergétique a sans doute augmenté</a:t>
            </a:r>
          </a:p>
        </p:txBody>
      </p:sp>
    </p:spTree>
    <p:extLst>
      <p:ext uri="{BB962C8B-B14F-4D97-AF65-F5344CB8AC3E}">
        <p14:creationId xmlns:p14="http://schemas.microsoft.com/office/powerpoint/2010/main" val="981560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A12B6F-CBE6-49BA-86B7-4077ACE39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2D12A5-1B5C-423E-B6EC-65382F9DB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MERCI !</a:t>
            </a:r>
          </a:p>
        </p:txBody>
      </p:sp>
    </p:spTree>
    <p:extLst>
      <p:ext uri="{BB962C8B-B14F-4D97-AF65-F5344CB8AC3E}">
        <p14:creationId xmlns:p14="http://schemas.microsoft.com/office/powerpoint/2010/main" val="2576323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C0A3F4-AD01-4379-84D4-6EBA3B692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Approche méthodologique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65F989-D759-4193-92D8-84D3FCB2E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b="1" dirty="0"/>
          </a:p>
          <a:p>
            <a:r>
              <a:rPr lang="fr-FR" dirty="0"/>
              <a:t>Une analyse </a:t>
            </a:r>
            <a:r>
              <a:rPr lang="fr-FR" i="1" dirty="0"/>
              <a:t>ex post</a:t>
            </a:r>
            <a:r>
              <a:rPr lang="fr-FR" dirty="0"/>
              <a:t> des comportements observés dans le secteur résidentiel en France </a:t>
            </a:r>
          </a:p>
          <a:p>
            <a:pPr lvl="1"/>
            <a:r>
              <a:rPr lang="fr-FR" dirty="0"/>
              <a:t>Pas une analyse ex ante avec un modèle de simulation reposant sur des hypothèses de comportement</a:t>
            </a:r>
          </a:p>
          <a:p>
            <a:r>
              <a:rPr lang="fr-FR" dirty="0"/>
              <a:t>A partir des données de l’enquête Maîtrise de l’Energie « 10 000 ménages » réalisée par TNS-SOFRES pour l’ADEME de 2000 à 2013. </a:t>
            </a:r>
          </a:p>
        </p:txBody>
      </p:sp>
    </p:spTree>
    <p:extLst>
      <p:ext uri="{BB962C8B-B14F-4D97-AF65-F5344CB8AC3E}">
        <p14:creationId xmlns:p14="http://schemas.microsoft.com/office/powerpoint/2010/main" val="303124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573EB1-B5E8-4308-84E9-B48F2F0FB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L’enquête Maîtrise de l’Energie « 10 000 ménages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A8D64F-E7A4-4758-828C-91DF7024E5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Un panel représentatif de ménages français</a:t>
            </a:r>
          </a:p>
          <a:p>
            <a:pPr marL="0" indent="0">
              <a:buNone/>
            </a:pPr>
            <a:endParaRPr lang="fr-FR" b="1" dirty="0"/>
          </a:p>
          <a:p>
            <a:r>
              <a:rPr lang="fr-FR" dirty="0"/>
              <a:t>interrogés chaque année de 2000 à 2013</a:t>
            </a:r>
          </a:p>
          <a:p>
            <a:r>
              <a:rPr lang="fr-FR" dirty="0"/>
              <a:t>7100 à 8900 ménages selon l’année</a:t>
            </a:r>
          </a:p>
          <a:p>
            <a:r>
              <a:rPr lang="fr-FR" dirty="0"/>
              <a:t>Chaque ménage est présent en moyenne 6 ans dans les données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04CF9C-F6C5-41C6-9BE9-F37F58686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Des données sur :</a:t>
            </a:r>
          </a:p>
          <a:p>
            <a:pPr marL="0" indent="0">
              <a:buNone/>
            </a:pPr>
            <a:endParaRPr lang="fr-FR" b="1" dirty="0"/>
          </a:p>
          <a:p>
            <a:r>
              <a:rPr lang="fr-FR" dirty="0"/>
              <a:t>Les dépenses énergétiques du logement</a:t>
            </a:r>
          </a:p>
          <a:p>
            <a:r>
              <a:rPr lang="fr-FR" dirty="0"/>
              <a:t>Les travaux de maitrise de l’énergie </a:t>
            </a:r>
          </a:p>
          <a:p>
            <a:r>
              <a:rPr lang="fr-FR" dirty="0"/>
              <a:t>Des caractéristiques du logement</a:t>
            </a:r>
          </a:p>
          <a:p>
            <a:r>
              <a:rPr lang="fr-FR" dirty="0"/>
              <a:t>Des caractéristiques socio-démographiques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F627697-07C4-4157-83F9-F649FFDB1B4B}"/>
              </a:ext>
            </a:extLst>
          </p:cNvPr>
          <p:cNvSpPr txBox="1"/>
          <p:nvPr/>
        </p:nvSpPr>
        <p:spPr>
          <a:xfrm>
            <a:off x="1062847" y="5523001"/>
            <a:ext cx="9742795" cy="430887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fr-FR" sz="2200" b="1" dirty="0">
                <a:solidFill>
                  <a:schemeClr val="bg1"/>
                </a:solidFill>
              </a:rPr>
              <a:t>Permet donc de calculer  des différences de consommation avant et après travaux</a:t>
            </a:r>
          </a:p>
        </p:txBody>
      </p:sp>
    </p:spTree>
    <p:extLst>
      <p:ext uri="{BB962C8B-B14F-4D97-AF65-F5344CB8AC3E}">
        <p14:creationId xmlns:p14="http://schemas.microsoft.com/office/powerpoint/2010/main" val="286520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209847-A932-41AF-8F9A-D5C51DE86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379" y="276225"/>
            <a:ext cx="11292938" cy="1325563"/>
          </a:xfrm>
        </p:spPr>
        <p:txBody>
          <a:bodyPr>
            <a:noAutofit/>
          </a:bodyPr>
          <a:lstStyle/>
          <a:p>
            <a:r>
              <a:rPr lang="fr-FR" sz="2800" b="0" dirty="0"/>
              <a:t>Question :   Avez-vous réalisé ou fait réaliser des </a:t>
            </a:r>
            <a:r>
              <a:rPr lang="fr-FR" sz="2800" dirty="0"/>
              <a:t>travaux ayant pour but de réduire votre consommation d’énergie </a:t>
            </a:r>
            <a:r>
              <a:rPr lang="fr-FR" sz="2800" b="0" dirty="0"/>
              <a:t>ou d’améliorer votre confort (chauffage, eau chaude, isolation, ventilation, etc.)? C’est-à-dire</a:t>
            </a:r>
            <a:endParaRPr lang="fr-FR" sz="28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9DA9DE1-BFDD-4701-96FE-1CA621A04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296" y="2361605"/>
            <a:ext cx="11547317" cy="418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66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04AAE4-23A7-4584-B164-3CF588C8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Statistiques descriptives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BD3240-63C3-47C5-A972-F48E2034A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29124" cy="4351338"/>
          </a:xfrm>
        </p:spPr>
        <p:txBody>
          <a:bodyPr/>
          <a:lstStyle/>
          <a:p>
            <a:r>
              <a:rPr lang="fr-FR" dirty="0"/>
              <a:t>Chaque année, 13,1% des ménages réalisent des travaux d’une valeur moyenne de 4239 €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91C8A8E-59F3-447F-9608-4C78876F125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77" y="1978575"/>
            <a:ext cx="5864548" cy="40454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28EF6F1-B92E-4B71-82B9-9913F815FAB3}"/>
              </a:ext>
            </a:extLst>
          </p:cNvPr>
          <p:cNvSpPr txBox="1"/>
          <p:nvPr/>
        </p:nvSpPr>
        <p:spPr>
          <a:xfrm>
            <a:off x="6144900" y="6138743"/>
            <a:ext cx="561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Répartition des investissements dans les différentes catégories de travaux de rénovation énergétique</a:t>
            </a:r>
            <a:endParaRPr lang="fr-FR" dirty="0"/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517070F2-D377-4546-AE0A-C91517255C59}"/>
              </a:ext>
            </a:extLst>
          </p:cNvPr>
          <p:cNvGraphicFramePr>
            <a:graphicFrameLocks noGrp="1"/>
          </p:cNvGraphicFramePr>
          <p:nvPr/>
        </p:nvGraphicFramePr>
        <p:xfrm>
          <a:off x="110337" y="3480027"/>
          <a:ext cx="5689013" cy="1682880"/>
        </p:xfrm>
        <a:graphic>
          <a:graphicData uri="http://schemas.openxmlformats.org/drawingml/2006/table">
            <a:tbl>
              <a:tblPr firstRow="1" firstCol="1" bandRow="1"/>
              <a:tblGrid>
                <a:gridCol w="3097398">
                  <a:extLst>
                    <a:ext uri="{9D8B030D-6E8A-4147-A177-3AD203B41FA5}">
                      <a16:colId xmlns:a16="http://schemas.microsoft.com/office/drawing/2014/main" val="921511796"/>
                    </a:ext>
                  </a:extLst>
                </a:gridCol>
                <a:gridCol w="1359375">
                  <a:extLst>
                    <a:ext uri="{9D8B030D-6E8A-4147-A177-3AD203B41FA5}">
                      <a16:colId xmlns:a16="http://schemas.microsoft.com/office/drawing/2014/main" val="2132044580"/>
                    </a:ext>
                  </a:extLst>
                </a:gridCol>
                <a:gridCol w="1232240">
                  <a:extLst>
                    <a:ext uri="{9D8B030D-6E8A-4147-A177-3AD203B41FA5}">
                      <a16:colId xmlns:a16="http://schemas.microsoft.com/office/drawing/2014/main" val="200957990"/>
                    </a:ext>
                  </a:extLst>
                </a:gridCol>
              </a:tblGrid>
              <a:tr h="194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Variables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Moyenne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Ecart-type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483732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Montant moyen des travaux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4239 €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4601 €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520367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Dépense énergétique annuelle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1296 €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640 €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758475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% électricité 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55%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30%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257367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% gaz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27%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31%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426656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% fioul domestique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9%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23%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548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449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E01043-CC1F-4B96-8D77-FA0AA412F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061" y="365125"/>
            <a:ext cx="11500902" cy="1325563"/>
          </a:xfrm>
        </p:spPr>
        <p:txBody>
          <a:bodyPr/>
          <a:lstStyle/>
          <a:p>
            <a:r>
              <a:rPr lang="fr-FR" b="1" dirty="0"/>
              <a:t>Variation de la dépense énergétique « avant-après »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92EB22B4-8284-4CCE-B769-3A4A7D4963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607745"/>
              </p:ext>
            </p:extLst>
          </p:nvPr>
        </p:nvGraphicFramePr>
        <p:xfrm>
          <a:off x="514952" y="2329542"/>
          <a:ext cx="9488030" cy="1961231"/>
        </p:xfrm>
        <a:graphic>
          <a:graphicData uri="http://schemas.openxmlformats.org/drawingml/2006/table">
            <a:tbl>
              <a:tblPr firstRow="1" firstCol="1" bandRow="1"/>
              <a:tblGrid>
                <a:gridCol w="5945256">
                  <a:extLst>
                    <a:ext uri="{9D8B030D-6E8A-4147-A177-3AD203B41FA5}">
                      <a16:colId xmlns:a16="http://schemas.microsoft.com/office/drawing/2014/main" val="693351267"/>
                    </a:ext>
                  </a:extLst>
                </a:gridCol>
                <a:gridCol w="3542774">
                  <a:extLst>
                    <a:ext uri="{9D8B030D-6E8A-4147-A177-3AD203B41FA5}">
                      <a16:colId xmlns:a16="http://schemas.microsoft.com/office/drawing/2014/main" val="3471068652"/>
                    </a:ext>
                  </a:extLst>
                </a:gridCol>
              </a:tblGrid>
              <a:tr h="792872">
                <a:tc>
                  <a:txBody>
                    <a:bodyPr/>
                    <a:lstStyle/>
                    <a:p>
                      <a:endParaRPr lang="fr-FR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Variation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bi-</a:t>
                      </a:r>
                      <a:r>
                        <a:rPr lang="en-US" sz="2000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annuelle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de la </a:t>
                      </a:r>
                      <a:r>
                        <a:rPr lang="en-US" sz="2000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dépense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énergétique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922856"/>
                  </a:ext>
                </a:extLst>
              </a:tr>
              <a:tr h="530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Groupe traité = ménages effectuant des travaux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+ 64,05 € (+ 11,05 %)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58840"/>
                  </a:ext>
                </a:extLst>
              </a:tr>
              <a:tr h="530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Groupe de contrôle = ménages ne réalisant pas de travaux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+ 83,58 € (+12,95 %)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995838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B3768B2E-899C-478C-A502-51322DD4BF64}"/>
              </a:ext>
            </a:extLst>
          </p:cNvPr>
          <p:cNvSpPr txBox="1"/>
          <p:nvPr/>
        </p:nvSpPr>
        <p:spPr>
          <a:xfrm>
            <a:off x="1754257" y="4762261"/>
            <a:ext cx="8295588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Problème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Le « traitement » n’est pas randomisé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Il est même endogène : Les « traités » s’autosélectionnent </a:t>
            </a:r>
          </a:p>
        </p:txBody>
      </p:sp>
    </p:spTree>
    <p:extLst>
      <p:ext uri="{BB962C8B-B14F-4D97-AF65-F5344CB8AC3E}">
        <p14:creationId xmlns:p14="http://schemas.microsoft.com/office/powerpoint/2010/main" val="265762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6644B5-032E-4AA9-9DF9-55C5F41FF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 modèle de régression avec effets fixes et variables instrumentales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6EAED93C-6381-458B-983E-1C370B86C8D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33370"/>
                <a:ext cx="10515600" cy="4741430"/>
              </a:xfrm>
            </p:spPr>
            <p:txBody>
              <a:bodyPr>
                <a:normAutofit lnSpcReduction="10000"/>
              </a:bodyPr>
              <a:lstStyle/>
              <a:p>
                <a:endParaRPr lang="fr-F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𝑖𝑡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𝑖𝑡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𝛽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  <a:p>
                <a:pPr lvl="0"/>
                <a14:m>
                  <m:oMath xmlns:m="http://schemas.openxmlformats.org/officeDocument/2006/math">
                    <m:func>
                      <m:func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𝑖𝑡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r>
                  <a:rPr lang="fr-FR" dirty="0"/>
                  <a:t>, = le logarithme de la dépense énergétique du ménage </a:t>
                </a:r>
                <a:r>
                  <a:rPr lang="fr-FR" i="1" dirty="0"/>
                  <a:t>i </a:t>
                </a:r>
                <a:r>
                  <a:rPr lang="fr-FR" dirty="0"/>
                  <a:t>l’année </a:t>
                </a:r>
                <a:r>
                  <a:rPr lang="fr-FR" i="1" dirty="0"/>
                  <a:t>t.</a:t>
                </a:r>
                <a:endParaRPr lang="fr-FR" dirty="0"/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𝑖𝑡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fr-FR" dirty="0"/>
                  <a:t> = montant cumulé des travaux réalisés depuis l’entrée du ménage dans le panel jusqu’à l’année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fr-FR" dirty="0"/>
                  <a:t>. 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fr-FR" dirty="0"/>
                  <a:t> = un vecteur qui inclut le nombre de personnes résidant dans le logement l’année </a:t>
                </a:r>
                <a:r>
                  <a:rPr lang="fr-FR" i="1" dirty="0"/>
                  <a:t>t</a:t>
                </a:r>
                <a:r>
                  <a:rPr lang="fr-FR" dirty="0"/>
                  <a:t> et le niveau de revenu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r-FR" dirty="0"/>
                  <a:t> = effets fixes ménages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𝑟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fr-FR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fr-FR" dirty="0"/>
                  <a:t> = effets fixes croisant la région et l’année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fr-FR" dirty="0"/>
                  <a:t> = terme d’erreur capturant l’hétérogénéité non observée</a:t>
                </a:r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6EAED93C-6381-458B-983E-1C370B86C8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33370"/>
                <a:ext cx="10515600" cy="4741430"/>
              </a:xfrm>
              <a:blipFill>
                <a:blip r:embed="rId2"/>
                <a:stretch>
                  <a:fillRect l="-812" b="-179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>
            <a:extLst>
              <a:ext uri="{FF2B5EF4-FFF2-40B4-BE49-F238E27FC236}">
                <a16:creationId xmlns:a16="http://schemas.microsoft.com/office/drawing/2014/main" id="{B3768B2E-899C-478C-A502-51322DD4BF64}"/>
              </a:ext>
            </a:extLst>
          </p:cNvPr>
          <p:cNvSpPr txBox="1"/>
          <p:nvPr/>
        </p:nvSpPr>
        <p:spPr>
          <a:xfrm>
            <a:off x="838200" y="6396335"/>
            <a:ext cx="7878957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+ une instrumentation de la variable « montant des travaux »</a:t>
            </a:r>
          </a:p>
        </p:txBody>
      </p:sp>
    </p:spTree>
    <p:extLst>
      <p:ext uri="{BB962C8B-B14F-4D97-AF65-F5344CB8AC3E}">
        <p14:creationId xmlns:p14="http://schemas.microsoft.com/office/powerpoint/2010/main" val="189901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2D48A6-61FB-43E7-B753-D532627B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Impact estimé des travaux sur la dépense énergétique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A948EED-B85F-4E72-97B4-1A91844BBF0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4798" y="1936485"/>
          <a:ext cx="11173283" cy="3607118"/>
        </p:xfrm>
        <a:graphic>
          <a:graphicData uri="http://schemas.openxmlformats.org/drawingml/2006/table">
            <a:tbl>
              <a:tblPr firstRow="1" firstCol="1" bandRow="1"/>
              <a:tblGrid>
                <a:gridCol w="3923803">
                  <a:extLst>
                    <a:ext uri="{9D8B030D-6E8A-4147-A177-3AD203B41FA5}">
                      <a16:colId xmlns:a16="http://schemas.microsoft.com/office/drawing/2014/main" val="747135490"/>
                    </a:ext>
                  </a:extLst>
                </a:gridCol>
                <a:gridCol w="3624150">
                  <a:extLst>
                    <a:ext uri="{9D8B030D-6E8A-4147-A177-3AD203B41FA5}">
                      <a16:colId xmlns:a16="http://schemas.microsoft.com/office/drawing/2014/main" val="1676453264"/>
                    </a:ext>
                  </a:extLst>
                </a:gridCol>
                <a:gridCol w="3625330">
                  <a:extLst>
                    <a:ext uri="{9D8B030D-6E8A-4147-A177-3AD203B41FA5}">
                      <a16:colId xmlns:a16="http://schemas.microsoft.com/office/drawing/2014/main" val="1682145765"/>
                    </a:ext>
                  </a:extLst>
                </a:gridCol>
              </a:tblGrid>
              <a:tr h="450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Modèle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Moindres carrés ordinaires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Variables instrumentales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995668"/>
                  </a:ext>
                </a:extLst>
              </a:tr>
              <a:tr h="450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Montant cumulé des travaux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-0,00292**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(.0008203)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-0,00642*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(.00327)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94673"/>
                  </a:ext>
                </a:extLst>
              </a:tr>
              <a:tr h="450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Taille du foyer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0,0541**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(0.00692)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0,0539**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(.00692)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709602"/>
                  </a:ext>
                </a:extLst>
              </a:tr>
              <a:tr h="222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Classes de revenu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Oui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Oui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075537"/>
                  </a:ext>
                </a:extLst>
              </a:tr>
              <a:tr h="222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Effets fixes ménage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Oui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Oui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861736"/>
                  </a:ext>
                </a:extLst>
              </a:tr>
              <a:tr h="222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Effets fixes région - année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Oui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Oui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4100434"/>
                  </a:ext>
                </a:extLst>
              </a:tr>
              <a:tr h="447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observations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44 799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33 796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1305222"/>
                  </a:ext>
                </a:extLst>
              </a:tr>
              <a:tr h="222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 ménages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20 179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9 176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641196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3C3986E0-42EC-4AED-B489-E8A36F2E8C23}"/>
              </a:ext>
            </a:extLst>
          </p:cNvPr>
          <p:cNvSpPr txBox="1"/>
          <p:nvPr/>
        </p:nvSpPr>
        <p:spPr>
          <a:xfrm>
            <a:off x="502557" y="5779012"/>
            <a:ext cx="9715500" cy="83099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+ 1000 € de travaux diminue la facture énergétique annuelle de 8,39 €,</a:t>
            </a:r>
          </a:p>
          <a:p>
            <a:r>
              <a:rPr lang="fr-FR" sz="2400" dirty="0">
                <a:solidFill>
                  <a:schemeClr val="bg1"/>
                </a:solidFill>
              </a:rPr>
              <a:t>soit – 0,64 % (borne supérieure de l’intervalle – 1,28%) </a:t>
            </a:r>
          </a:p>
        </p:txBody>
      </p:sp>
    </p:spTree>
    <p:extLst>
      <p:ext uri="{BB962C8B-B14F-4D97-AF65-F5344CB8AC3E}">
        <p14:creationId xmlns:p14="http://schemas.microsoft.com/office/powerpoint/2010/main" val="294178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9AE90C-61CF-4BB1-B8B0-FF5561636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à la question : « Quelle est la raison principale pour laquelle vous avez réalisé ces travaux ? »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9DBBCC5-3562-45BB-90FC-11ABEF1D96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515" y="1912730"/>
            <a:ext cx="7252617" cy="46298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ABED92F-01A2-4FC4-BF28-AA1CAD3DFABA}"/>
              </a:ext>
            </a:extLst>
          </p:cNvPr>
          <p:cNvSpPr txBox="1"/>
          <p:nvPr/>
        </p:nvSpPr>
        <p:spPr>
          <a:xfrm>
            <a:off x="8641222" y="2589399"/>
            <a:ext cx="1944378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Effet rebond ?</a:t>
            </a:r>
          </a:p>
        </p:txBody>
      </p:sp>
    </p:spTree>
    <p:extLst>
      <p:ext uri="{BB962C8B-B14F-4D97-AF65-F5344CB8AC3E}">
        <p14:creationId xmlns:p14="http://schemas.microsoft.com/office/powerpoint/2010/main" val="38877422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3254</TotalTime>
  <Words>856</Words>
  <Application>Microsoft Office PowerPoint</Application>
  <PresentationFormat>Grand écran</PresentationFormat>
  <Paragraphs>162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Symbol</vt:lpstr>
      <vt:lpstr>Thème Office</vt:lpstr>
      <vt:lpstr>Quel est l’impact des travaux de rénovation énergétique des logements sur la dépense énergétique ? Une évaluation ex post sur données de panel </vt:lpstr>
      <vt:lpstr>Approche méthodologique</vt:lpstr>
      <vt:lpstr>L’enquête Maîtrise de l’Energie « 10 000 ménages »</vt:lpstr>
      <vt:lpstr>Question :   Avez-vous réalisé ou fait réaliser des travaux ayant pour but de réduire votre consommation d’énergie ou d’améliorer votre confort (chauffage, eau chaude, isolation, ventilation, etc.)? C’est-à-dire</vt:lpstr>
      <vt:lpstr>Statistiques descriptives</vt:lpstr>
      <vt:lpstr>Variation de la dépense énergétique « avant-après »</vt:lpstr>
      <vt:lpstr>Un modèle de régression avec effets fixes et variables instrumentales</vt:lpstr>
      <vt:lpstr>Impact estimé des travaux sur la dépense énergétique</vt:lpstr>
      <vt:lpstr>Réponse à la question : « Quelle est la raison principale pour laquelle vous avez réalisé ces travaux ? »</vt:lpstr>
      <vt:lpstr>Peu d’effet du revenu sur l’impact des travaux</vt:lpstr>
      <vt:lpstr>Impact de différents types de travaux </vt:lpstr>
      <vt:lpstr>Comparaison avec les fiches Certificats d’Economie Energie (CEE)</vt:lpstr>
      <vt:lpstr>Implications pour les politiques publiques</vt:lpstr>
      <vt:lpstr>Limites de l’analyse</vt:lpstr>
      <vt:lpstr>Présentation PowerPoint</vt:lpstr>
    </vt:vector>
  </TitlesOfParts>
  <Company>Mines Paristech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travaux de rénovation énergétique des logements sont-ils rentables ? Une évaluation ex post sur données de panel</dc:title>
  <dc:creator>Matthieu Glachant</dc:creator>
  <cp:lastModifiedBy>Matthieu Glachant</cp:lastModifiedBy>
  <cp:revision>62</cp:revision>
  <dcterms:created xsi:type="dcterms:W3CDTF">2019-10-06T16:32:43Z</dcterms:created>
  <dcterms:modified xsi:type="dcterms:W3CDTF">2019-12-12T10:58:50Z</dcterms:modified>
</cp:coreProperties>
</file>