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bookmarkIdSeed="2">
  <p:sldMasterIdLst>
    <p:sldMasterId id="2147483648" r:id="rId1"/>
    <p:sldMasterId id="2147483652" r:id="rId2"/>
  </p:sldMasterIdLst>
  <p:notesMasterIdLst>
    <p:notesMasterId r:id="rId33"/>
  </p:notesMasterIdLst>
  <p:handoutMasterIdLst>
    <p:handoutMasterId r:id="rId34"/>
  </p:handoutMasterIdLst>
  <p:sldIdLst>
    <p:sldId id="258" r:id="rId3"/>
    <p:sldId id="687" r:id="rId4"/>
    <p:sldId id="625" r:id="rId5"/>
    <p:sldId id="665" r:id="rId6"/>
    <p:sldId id="644" r:id="rId7"/>
    <p:sldId id="661" r:id="rId8"/>
    <p:sldId id="667" r:id="rId9"/>
    <p:sldId id="662" r:id="rId10"/>
    <p:sldId id="666" r:id="rId11"/>
    <p:sldId id="668" r:id="rId12"/>
    <p:sldId id="669" r:id="rId13"/>
    <p:sldId id="682" r:id="rId14"/>
    <p:sldId id="639" r:id="rId15"/>
    <p:sldId id="643" r:id="rId16"/>
    <p:sldId id="670" r:id="rId17"/>
    <p:sldId id="671" r:id="rId18"/>
    <p:sldId id="688" r:id="rId19"/>
    <p:sldId id="672" r:id="rId20"/>
    <p:sldId id="673" r:id="rId21"/>
    <p:sldId id="684" r:id="rId22"/>
    <p:sldId id="685" r:id="rId23"/>
    <p:sldId id="675" r:id="rId24"/>
    <p:sldId id="676" r:id="rId25"/>
    <p:sldId id="679" r:id="rId26"/>
    <p:sldId id="678" r:id="rId27"/>
    <p:sldId id="681" r:id="rId28"/>
    <p:sldId id="686" r:id="rId29"/>
    <p:sldId id="664" r:id="rId30"/>
    <p:sldId id="689" r:id="rId31"/>
    <p:sldId id="622" r:id="rId32"/>
  </p:sldIdLst>
  <p:sldSz cx="9144000" cy="6858000" type="screen4x3"/>
  <p:notesSz cx="6794500" cy="9931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guide id="3" orient="horz" pos="3129">
          <p15:clr>
            <a:srgbClr val="A4A3A4"/>
          </p15:clr>
        </p15:guide>
        <p15:guide id="4" pos="214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UEGANO Yves" initials="GY" lastIdx="1" clrIdx="0"/>
  <p:cmAuthor id="1" name="SPM" initials="S" lastIdx="2" clrIdx="1"/>
  <p:cmAuthor id="2" name="Albert, Christophe" initials="AC" lastIdx="15" clrIdx="2">
    <p:extLst/>
  </p:cmAuthor>
  <p:cmAuthor id="3" name="FNR" initials="FNR" lastIdx="8"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6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9CF1AB2-1976-4502-BF36-3FF5EA218861}" styleName="Style moyen 4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48" autoAdjust="0"/>
    <p:restoredTop sz="97158" autoAdjust="0"/>
  </p:normalViewPr>
  <p:slideViewPr>
    <p:cSldViewPr snapToGrid="0" snapToObjects="1">
      <p:cViewPr varScale="1">
        <p:scale>
          <a:sx n="111" d="100"/>
          <a:sy n="111" d="100"/>
        </p:scale>
        <p:origin x="115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5232"/>
    </p:cViewPr>
  </p:sorterViewPr>
  <p:notesViewPr>
    <p:cSldViewPr snapToGrid="0" snapToObjects="1">
      <p:cViewPr varScale="1">
        <p:scale>
          <a:sx n="76" d="100"/>
          <a:sy n="76" d="100"/>
        </p:scale>
        <p:origin x="-3330" y="-90"/>
      </p:cViewPr>
      <p:guideLst>
        <p:guide orient="horz" pos="3127"/>
        <p:guide pos="2141"/>
        <p:guide orient="horz" pos="3129"/>
        <p:guide pos="214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commentAuthors" Target="commentAuthor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48647"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D385C31-C3B5-4E1B-9D21-FCEBCD11A63B}" type="datetime1">
              <a:rPr lang="fr-FR"/>
              <a:pPr>
                <a:defRPr/>
              </a:pPr>
              <a:t>11/12/2019</a:t>
            </a:fld>
            <a:endParaRPr lang="en-US"/>
          </a:p>
        </p:txBody>
      </p:sp>
      <p:sp>
        <p:nvSpPr>
          <p:cNvPr id="4" name="Footer Placeholder 3"/>
          <p:cNvSpPr>
            <a:spLocks noGrp="1"/>
          </p:cNvSpPr>
          <p:nvPr>
            <p:ph type="ftr" sz="quarter" idx="2"/>
          </p:nvPr>
        </p:nvSpPr>
        <p:spPr>
          <a:xfrm>
            <a:off x="3" y="9433107"/>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48647" y="9433107"/>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A1A7C0B-8467-4E49-9D1F-457A8A078D56}" type="slidenum">
              <a:rPr lang="en-US"/>
              <a:pPr>
                <a:defRPr/>
              </a:pPr>
              <a:t>‹N°›</a:t>
            </a:fld>
            <a:endParaRPr lang="en-US"/>
          </a:p>
        </p:txBody>
      </p:sp>
    </p:spTree>
    <p:extLst>
      <p:ext uri="{BB962C8B-B14F-4D97-AF65-F5344CB8AC3E}">
        <p14:creationId xmlns:p14="http://schemas.microsoft.com/office/powerpoint/2010/main" val="191133721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2944283" cy="49657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48647" y="0"/>
            <a:ext cx="2944283" cy="49657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439A8DC-02A8-4DB0-9794-5242FB28F09C}" type="datetime1">
              <a:rPr lang="fr-FR"/>
              <a:pPr>
                <a:defRPr/>
              </a:pPr>
              <a:t>11/12/2019</a:t>
            </a:fld>
            <a:endParaRPr lang="en-US"/>
          </a:p>
        </p:txBody>
      </p:sp>
      <p:sp>
        <p:nvSpPr>
          <p:cNvPr id="4" name="Slide Image Placeholder 3"/>
          <p:cNvSpPr>
            <a:spLocks noGrp="1" noRot="1" noChangeAspect="1"/>
          </p:cNvSpPr>
          <p:nvPr>
            <p:ph type="sldImg" idx="2"/>
          </p:nvPr>
        </p:nvSpPr>
        <p:spPr>
          <a:xfrm>
            <a:off x="914400" y="744538"/>
            <a:ext cx="4965700" cy="372427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9450" y="4717416"/>
            <a:ext cx="5435600" cy="4469130"/>
          </a:xfrm>
          <a:prstGeom prst="rect">
            <a:avLst/>
          </a:prstGeom>
        </p:spPr>
        <p:txBody>
          <a:bodyPr vert="horz" lIns="91440" tIns="45720" rIns="91440" bIns="45720" rtlCol="0"/>
          <a:lstStyle/>
          <a:p>
            <a:pPr lvl="0"/>
            <a:r>
              <a:rPr lang="fr-FR" noProof="0"/>
              <a:t>Click to edit Master text styles</a:t>
            </a:r>
          </a:p>
          <a:p>
            <a:pPr lvl="1"/>
            <a:r>
              <a:rPr lang="fr-FR" noProof="0"/>
              <a:t>Second level</a:t>
            </a:r>
          </a:p>
          <a:p>
            <a:pPr lvl="2"/>
            <a:r>
              <a:rPr lang="fr-FR" noProof="0"/>
              <a:t>Third level</a:t>
            </a:r>
          </a:p>
          <a:p>
            <a:pPr lvl="3"/>
            <a:r>
              <a:rPr lang="fr-FR" noProof="0"/>
              <a:t>Fourth level</a:t>
            </a:r>
          </a:p>
          <a:p>
            <a:pPr lvl="4"/>
            <a:r>
              <a:rPr lang="fr-FR" noProof="0"/>
              <a:t>Fifth level</a:t>
            </a:r>
            <a:endParaRPr lang="en-US" noProof="0"/>
          </a:p>
        </p:txBody>
      </p:sp>
      <p:sp>
        <p:nvSpPr>
          <p:cNvPr id="6" name="Footer Placeholder 5"/>
          <p:cNvSpPr>
            <a:spLocks noGrp="1"/>
          </p:cNvSpPr>
          <p:nvPr>
            <p:ph type="ftr" sz="quarter" idx="4"/>
          </p:nvPr>
        </p:nvSpPr>
        <p:spPr>
          <a:xfrm>
            <a:off x="3" y="9433107"/>
            <a:ext cx="2944283" cy="49657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48647" y="9433107"/>
            <a:ext cx="2944283" cy="49657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42095C1-F451-41B9-A849-59FD7C5454E8}" type="slidenum">
              <a:rPr lang="en-US"/>
              <a:pPr>
                <a:defRPr/>
              </a:pPr>
              <a:t>‹N°›</a:t>
            </a:fld>
            <a:endParaRPr lang="en-US"/>
          </a:p>
        </p:txBody>
      </p:sp>
    </p:spTree>
    <p:extLst>
      <p:ext uri="{BB962C8B-B14F-4D97-AF65-F5344CB8AC3E}">
        <p14:creationId xmlns:p14="http://schemas.microsoft.com/office/powerpoint/2010/main" val="291969118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3</a:t>
            </a:fld>
            <a:endParaRPr lang="en-US"/>
          </a:p>
        </p:txBody>
      </p:sp>
    </p:spTree>
    <p:extLst>
      <p:ext uri="{BB962C8B-B14F-4D97-AF65-F5344CB8AC3E}">
        <p14:creationId xmlns:p14="http://schemas.microsoft.com/office/powerpoint/2010/main" val="2196918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4</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9</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12</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15</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22</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pPr>
              <a:defRPr/>
            </a:pPr>
            <a:fld id="{D42095C1-F451-41B9-A849-59FD7C5454E8}" type="slidenum">
              <a:rPr lang="en-US" smtClean="0"/>
              <a:pPr>
                <a:defRPr/>
              </a:pPr>
              <a:t>27</a:t>
            </a:fld>
            <a:endParaRPr lang="en-US"/>
          </a:p>
        </p:txBody>
      </p:sp>
    </p:spTree>
    <p:extLst>
      <p:ext uri="{BB962C8B-B14F-4D97-AF65-F5344CB8AC3E}">
        <p14:creationId xmlns:p14="http://schemas.microsoft.com/office/powerpoint/2010/main" val="1507379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F949634-255B-4B4F-A4E3-EADD3502523D}" type="slidenum">
              <a:rPr lang="en-US" smtClean="0">
                <a:solidFill>
                  <a:prstClr val="black"/>
                </a:solidFill>
              </a:rPr>
              <a:pPr>
                <a:defRPr/>
              </a:pPr>
              <a:t>30</a:t>
            </a:fld>
            <a:endParaRPr lang="en-US">
              <a:solidFill>
                <a:prstClr val="black"/>
              </a:solidFill>
            </a:endParaRPr>
          </a:p>
        </p:txBody>
      </p:sp>
    </p:spTree>
    <p:extLst>
      <p:ext uri="{BB962C8B-B14F-4D97-AF65-F5344CB8AC3E}">
        <p14:creationId xmlns:p14="http://schemas.microsoft.com/office/powerpoint/2010/main" val="1066032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Tree>
    <p:extLst>
      <p:ext uri="{BB962C8B-B14F-4D97-AF65-F5344CB8AC3E}">
        <p14:creationId xmlns:p14="http://schemas.microsoft.com/office/powerpoint/2010/main" val="3113986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Content Placeholder 2"/>
          <p:cNvSpPr>
            <a:spLocks noGrp="1"/>
          </p:cNvSpPr>
          <p:nvPr>
            <p:ph idx="1"/>
          </p:nvPr>
        </p:nvSpPr>
        <p:spPr>
          <a:xfrm>
            <a:off x="685800" y="1533525"/>
            <a:ext cx="8141478" cy="4230688"/>
          </a:xfrm>
          <a:prstGeom prst="rect">
            <a:avLst/>
          </a:prstGeom>
        </p:spPr>
        <p:txBody>
          <a:bodyPr/>
          <a:lstStyle>
            <a:lvl1pPr marL="361950" marR="0" indent="-276225"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sz="2400" b="0">
                <a:solidFill>
                  <a:srgbClr val="00368B"/>
                </a:solidFill>
              </a:defRPr>
            </a:lvl1pPr>
            <a:lvl2pPr marL="628650" indent="-266700">
              <a:buFont typeface="Calibri" panose="020F0502020204030204" pitchFamily="34" charset="0"/>
              <a:buChar char="–"/>
              <a:defRPr sz="2000" b="0">
                <a:solidFill>
                  <a:schemeClr val="tx1"/>
                </a:solidFill>
              </a:defRPr>
            </a:lvl2pPr>
            <a:lvl3pPr marL="714375" indent="187325">
              <a:buFont typeface="Wingdings" panose="05000000000000000000" pitchFamily="2" charset="2"/>
              <a:buChar cha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dirty="0"/>
              <a:t>Modifiez les styles du texte du masque</a:t>
            </a:r>
          </a:p>
          <a:p>
            <a:pPr lvl="1"/>
            <a:r>
              <a:rPr lang="fr-FR" dirty="0" err="1"/>
              <a:t>Nd</a:t>
            </a:r>
            <a:endParaRPr lang="fr-FR" dirty="0"/>
          </a:p>
          <a:p>
            <a:pPr lvl="2"/>
            <a:r>
              <a:rPr lang="fr-FR" dirty="0"/>
              <a:t> </a:t>
            </a:r>
          </a:p>
          <a:p>
            <a:pPr lvl="0"/>
            <a:endParaRPr lang="fr-FR" dirty="0"/>
          </a:p>
        </p:txBody>
      </p:sp>
      <p:sp>
        <p:nvSpPr>
          <p:cNvPr id="8" name="Content Placeholder 2"/>
          <p:cNvSpPr>
            <a:spLocks noGrp="1"/>
          </p:cNvSpPr>
          <p:nvPr>
            <p:ph idx="13"/>
          </p:nvPr>
        </p:nvSpPr>
        <p:spPr>
          <a:xfrm>
            <a:off x="1009650" y="574935"/>
            <a:ext cx="7893828" cy="710940"/>
          </a:xfrm>
          <a:prstGeom prst="rect">
            <a:avLst/>
          </a:prstGeom>
        </p:spPr>
        <p:txBody>
          <a:bodyPr/>
          <a:lstStyle>
            <a:lvl1pPr marL="0" indent="0">
              <a:buNone/>
              <a:defRPr sz="2800" b="1" baseline="0">
                <a:solidFill>
                  <a:srgbClr val="00368B"/>
                </a:solidFill>
              </a:defRPr>
            </a:lvl1pPr>
            <a:lvl2pPr>
              <a:defRPr sz="2400">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fr-FR" altLang="fr-FR" dirty="0"/>
              <a:t>Modifiez les styles du texte du masque</a:t>
            </a:r>
          </a:p>
        </p:txBody>
      </p:sp>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‹N°›</a:t>
            </a:fld>
            <a:endParaRPr lang="fr-FR" sz="1200" b="1" dirty="0">
              <a:solidFill>
                <a:schemeClr val="bg1"/>
              </a:solidFill>
            </a:endParaRPr>
          </a:p>
        </p:txBody>
      </p:sp>
    </p:spTree>
    <p:extLst>
      <p:ext uri="{BB962C8B-B14F-4D97-AF65-F5344CB8AC3E}">
        <p14:creationId xmlns:p14="http://schemas.microsoft.com/office/powerpoint/2010/main" val="4244627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Diapositive de titre">
    <p:spTree>
      <p:nvGrpSpPr>
        <p:cNvPr id="1" name=""/>
        <p:cNvGrpSpPr/>
        <p:nvPr/>
      </p:nvGrpSpPr>
      <p:grpSpPr>
        <a:xfrm>
          <a:off x="0" y="0"/>
          <a:ext cx="0" cy="0"/>
          <a:chOff x="0" y="0"/>
          <a:chExt cx="0" cy="0"/>
        </a:xfrm>
      </p:grpSpPr>
      <p:sp>
        <p:nvSpPr>
          <p:cNvPr id="4" name="TextBox 16"/>
          <p:cNvSpPr txBox="1">
            <a:spLocks noChangeArrowheads="1"/>
          </p:cNvSpPr>
          <p:nvPr userDrawn="1"/>
        </p:nvSpPr>
        <p:spPr bwMode="auto">
          <a:xfrm>
            <a:off x="4076700" y="4152900"/>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defTabSz="457200" fontAlgn="base">
              <a:spcBef>
                <a:spcPct val="0"/>
              </a:spcBef>
              <a:spcAft>
                <a:spcPct val="0"/>
              </a:spcAft>
              <a:defRPr>
                <a:solidFill>
                  <a:schemeClr val="tx1"/>
                </a:solidFill>
                <a:latin typeface="Calibri" pitchFamily="34" charset="0"/>
              </a:defRPr>
            </a:lvl6pPr>
            <a:lvl7pPr marL="2971800" indent="-228600" defTabSz="457200" fontAlgn="base">
              <a:spcBef>
                <a:spcPct val="0"/>
              </a:spcBef>
              <a:spcAft>
                <a:spcPct val="0"/>
              </a:spcAft>
              <a:defRPr>
                <a:solidFill>
                  <a:schemeClr val="tx1"/>
                </a:solidFill>
                <a:latin typeface="Calibri" pitchFamily="34" charset="0"/>
              </a:defRPr>
            </a:lvl7pPr>
            <a:lvl8pPr marL="3429000" indent="-228600" defTabSz="457200" fontAlgn="base">
              <a:spcBef>
                <a:spcPct val="0"/>
              </a:spcBef>
              <a:spcAft>
                <a:spcPct val="0"/>
              </a:spcAft>
              <a:defRPr>
                <a:solidFill>
                  <a:schemeClr val="tx1"/>
                </a:solidFill>
                <a:latin typeface="Calibri" pitchFamily="34" charset="0"/>
              </a:defRPr>
            </a:lvl8pPr>
            <a:lvl9pPr marL="3886200" indent="-228600" defTabSz="457200" fontAlgn="base">
              <a:spcBef>
                <a:spcPct val="0"/>
              </a:spcBef>
              <a:spcAft>
                <a:spcPct val="0"/>
              </a:spcAft>
              <a:defRPr>
                <a:solidFill>
                  <a:schemeClr val="tx1"/>
                </a:solidFill>
                <a:latin typeface="Calibri" pitchFamily="34" charset="0"/>
              </a:defRPr>
            </a:lvl9pPr>
          </a:lstStyle>
          <a:p>
            <a:pPr>
              <a:defRPr/>
            </a:pPr>
            <a:endParaRPr lang="fr-FR" altLang="fr-FR"/>
          </a:p>
        </p:txBody>
      </p:sp>
      <p:sp>
        <p:nvSpPr>
          <p:cNvPr id="12" name="Title 1"/>
          <p:cNvSpPr>
            <a:spLocks noGrp="1"/>
          </p:cNvSpPr>
          <p:nvPr>
            <p:ph type="ctrTitle"/>
          </p:nvPr>
        </p:nvSpPr>
        <p:spPr>
          <a:xfrm>
            <a:off x="704673" y="1943099"/>
            <a:ext cx="7248701" cy="1000125"/>
          </a:xfrm>
          <a:prstGeom prst="rect">
            <a:avLst/>
          </a:prstGeom>
        </p:spPr>
        <p:txBody>
          <a:bodyPr/>
          <a:lstStyle>
            <a:lvl1pPr algn="l">
              <a:defRPr sz="3000" b="1">
                <a:solidFill>
                  <a:srgbClr val="00368B"/>
                </a:solidFill>
              </a:defRPr>
            </a:lvl1pPr>
          </a:lstStyle>
          <a:p>
            <a:r>
              <a:rPr lang="fr-FR" dirty="0"/>
              <a:t>Modifiez le style du titre</a:t>
            </a:r>
            <a:endParaRPr lang="en-US" dirty="0"/>
          </a:p>
        </p:txBody>
      </p:sp>
      <p:sp>
        <p:nvSpPr>
          <p:cNvPr id="18" name="Subtitle 2"/>
          <p:cNvSpPr>
            <a:spLocks noGrp="1"/>
          </p:cNvSpPr>
          <p:nvPr>
            <p:ph type="subTitle" idx="1"/>
          </p:nvPr>
        </p:nvSpPr>
        <p:spPr>
          <a:xfrm>
            <a:off x="704673" y="2943224"/>
            <a:ext cx="6562902" cy="1428750"/>
          </a:xfrm>
          <a:prstGeom prst="rect">
            <a:avLst/>
          </a:prstGeom>
        </p:spPr>
        <p:txBody>
          <a:bodyPr/>
          <a:lstStyle>
            <a:lvl1pPr marL="0" indent="0" algn="l">
              <a:buNone/>
              <a:defRPr sz="1500" b="0">
                <a:solidFill>
                  <a:srgbClr val="00368B"/>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Tree>
    <p:extLst>
      <p:ext uri="{BB962C8B-B14F-4D97-AF65-F5344CB8AC3E}">
        <p14:creationId xmlns:p14="http://schemas.microsoft.com/office/powerpoint/2010/main" val="29580698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809625" y="173196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Titre de la présentation</a:t>
            </a:r>
          </a:p>
        </p:txBody>
      </p:sp>
      <p:sp>
        <p:nvSpPr>
          <p:cNvPr id="1027" name="Espace réservé du texte 2"/>
          <p:cNvSpPr>
            <a:spLocks noGrp="1"/>
          </p:cNvSpPr>
          <p:nvPr>
            <p:ph type="body" idx="1"/>
          </p:nvPr>
        </p:nvSpPr>
        <p:spPr bwMode="auto">
          <a:xfrm>
            <a:off x="809625" y="3162300"/>
            <a:ext cx="714375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Type</a:t>
            </a:r>
          </a:p>
          <a:p>
            <a:pPr lvl="1"/>
            <a:endParaRPr lang="fr-FR" altLang="fr-FR"/>
          </a:p>
          <a:p>
            <a:pPr lvl="1"/>
            <a:endParaRPr lang="fr-FR" altLang="fr-FR"/>
          </a:p>
          <a:p>
            <a:pPr lvl="1"/>
            <a:r>
              <a:rPr lang="fr-FR" altLang="fr-FR"/>
              <a:t>Emetteur</a:t>
            </a:r>
          </a:p>
        </p:txBody>
      </p:sp>
    </p:spTree>
  </p:cSld>
  <p:clrMap bg1="lt1" tx1="dk1" bg2="lt2" tx2="dk2" accent1="accent1" accent2="accent2" accent3="accent3" accent4="accent4" accent5="accent5" accent6="accent6" hlink="hlink" folHlink="folHlink"/>
  <p:sldLayoutIdLst>
    <p:sldLayoutId id="2147483788" r:id="rId1"/>
  </p:sldLayoutIdLst>
  <p:hf hdr="0" ftr="0" dt="0"/>
  <p:txStyles>
    <p:titleStyle>
      <a:lvl1pPr algn="l" defTabSz="457200" rtl="0" eaLnBrk="0" fontAlgn="base" hangingPunct="0">
        <a:spcBef>
          <a:spcPct val="0"/>
        </a:spcBef>
        <a:spcAft>
          <a:spcPct val="0"/>
        </a:spcAft>
        <a:defRPr sz="3000" b="1" kern="1200">
          <a:solidFill>
            <a:srgbClr val="00368B"/>
          </a:solidFill>
          <a:latin typeface="+mj-lt"/>
          <a:ea typeface="+mj-ea"/>
          <a:cs typeface="+mj-cs"/>
        </a:defRPr>
      </a:lvl1pPr>
      <a:lvl2pPr algn="l" defTabSz="457200" rtl="0" eaLnBrk="0" fontAlgn="base" hangingPunct="0">
        <a:spcBef>
          <a:spcPct val="0"/>
        </a:spcBef>
        <a:spcAft>
          <a:spcPct val="0"/>
        </a:spcAft>
        <a:defRPr sz="3000" b="1">
          <a:solidFill>
            <a:srgbClr val="00368B"/>
          </a:solidFill>
          <a:latin typeface="Calibri" pitchFamily="34" charset="0"/>
        </a:defRPr>
      </a:lvl2pPr>
      <a:lvl3pPr algn="l" defTabSz="457200" rtl="0" eaLnBrk="0" fontAlgn="base" hangingPunct="0">
        <a:spcBef>
          <a:spcPct val="0"/>
        </a:spcBef>
        <a:spcAft>
          <a:spcPct val="0"/>
        </a:spcAft>
        <a:defRPr sz="3000" b="1">
          <a:solidFill>
            <a:srgbClr val="00368B"/>
          </a:solidFill>
          <a:latin typeface="Calibri" pitchFamily="34" charset="0"/>
        </a:defRPr>
      </a:lvl3pPr>
      <a:lvl4pPr algn="l" defTabSz="457200" rtl="0" eaLnBrk="0" fontAlgn="base" hangingPunct="0">
        <a:spcBef>
          <a:spcPct val="0"/>
        </a:spcBef>
        <a:spcAft>
          <a:spcPct val="0"/>
        </a:spcAft>
        <a:defRPr sz="3000" b="1">
          <a:solidFill>
            <a:srgbClr val="00368B"/>
          </a:solidFill>
          <a:latin typeface="Calibri" pitchFamily="34" charset="0"/>
        </a:defRPr>
      </a:lvl4pPr>
      <a:lvl5pPr algn="l" defTabSz="457200" rtl="0" eaLnBrk="0" fontAlgn="base" hangingPunct="0">
        <a:spcBef>
          <a:spcPct val="0"/>
        </a:spcBef>
        <a:spcAft>
          <a:spcPct val="0"/>
        </a:spcAft>
        <a:defRPr sz="30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algn="l" defTabSz="457200" rtl="0" eaLnBrk="0" fontAlgn="base" hangingPunct="0">
        <a:spcBef>
          <a:spcPct val="20000"/>
        </a:spcBef>
        <a:spcAft>
          <a:spcPct val="0"/>
        </a:spcAft>
        <a:buFont typeface="Arial" charset="0"/>
        <a:defRPr sz="2000" kern="1200">
          <a:solidFill>
            <a:srgbClr val="00368B"/>
          </a:solidFill>
          <a:latin typeface="+mn-lt"/>
          <a:ea typeface="+mn-ea"/>
          <a:cs typeface="+mn-cs"/>
        </a:defRPr>
      </a:lvl1pPr>
      <a:lvl2pPr marL="457200" algn="r" defTabSz="457200" rtl="0" eaLnBrk="0" fontAlgn="base" hangingPunct="0">
        <a:spcBef>
          <a:spcPct val="20000"/>
        </a:spcBef>
        <a:spcAft>
          <a:spcPct val="0"/>
        </a:spcAft>
        <a:buFont typeface="Arial" charset="0"/>
        <a:defRPr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50" name="Picture 6" descr="1bis.pn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0" y="5805488"/>
            <a:ext cx="9144000" cy="105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7" descr="2.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284163" y="239713"/>
            <a:ext cx="5270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1012825" y="508000"/>
            <a:ext cx="7770813" cy="0"/>
          </a:xfrm>
          <a:prstGeom prst="line">
            <a:avLst/>
          </a:prstGeom>
          <a:ln>
            <a:solidFill>
              <a:srgbClr val="00368B"/>
            </a:solidFill>
          </a:ln>
        </p:spPr>
        <p:style>
          <a:lnRef idx="1">
            <a:schemeClr val="dk1"/>
          </a:lnRef>
          <a:fillRef idx="0">
            <a:schemeClr val="dk1"/>
          </a:fillRef>
          <a:effectRef idx="0">
            <a:schemeClr val="dk1"/>
          </a:effectRef>
          <a:fontRef idx="minor">
            <a:schemeClr val="tx1"/>
          </a:fontRef>
        </p:style>
      </p:cxnSp>
      <p:sp>
        <p:nvSpPr>
          <p:cNvPr id="5" name="Title 1"/>
          <p:cNvSpPr txBox="1">
            <a:spLocks/>
          </p:cNvSpPr>
          <p:nvPr userDrawn="1"/>
        </p:nvSpPr>
        <p:spPr>
          <a:xfrm>
            <a:off x="1012825" y="238125"/>
            <a:ext cx="7813675" cy="517525"/>
          </a:xfrm>
          <a:prstGeom prst="rect">
            <a:avLst/>
          </a:prstGeom>
        </p:spPr>
        <p:txBody>
          <a:bodyPr>
            <a:normAutofit/>
          </a:bodyPr>
          <a:lstStyle>
            <a:lvl1pPr algn="r" defTabSz="457200" rtl="0" eaLnBrk="0" fontAlgn="base" hangingPunct="0">
              <a:spcBef>
                <a:spcPct val="0"/>
              </a:spcBef>
              <a:spcAft>
                <a:spcPct val="0"/>
              </a:spcAft>
              <a:defRPr sz="1100" b="1" kern="1200" baseline="0">
                <a:solidFill>
                  <a:srgbClr val="00368B"/>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a:defRPr/>
            </a:pPr>
            <a:r>
              <a:rPr lang="fr-FR" altLang="fr-FR" sz="1400" dirty="0"/>
              <a:t>Pilotage d’un système de retraite fonctionnant en rendement défini</a:t>
            </a:r>
            <a:endParaRPr lang="fr-FR" altLang="fr-FR" dirty="0"/>
          </a:p>
        </p:txBody>
      </p:sp>
      <p:sp>
        <p:nvSpPr>
          <p:cNvPr id="2054" name="Espace réservé du titre 1"/>
          <p:cNvSpPr>
            <a:spLocks noGrp="1"/>
          </p:cNvSpPr>
          <p:nvPr>
            <p:ph type="title"/>
          </p:nvPr>
        </p:nvSpPr>
        <p:spPr bwMode="auto">
          <a:xfrm>
            <a:off x="933450" y="508000"/>
            <a:ext cx="8027988" cy="72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dirty="0"/>
              <a:t>Modifiez le style du titre</a:t>
            </a:r>
          </a:p>
        </p:txBody>
      </p:sp>
      <p:sp>
        <p:nvSpPr>
          <p:cNvPr id="10" name="Rectangle 9"/>
          <p:cNvSpPr>
            <a:spLocks noChangeArrowheads="1"/>
          </p:cNvSpPr>
          <p:nvPr userDrawn="1"/>
        </p:nvSpPr>
        <p:spPr bwMode="auto">
          <a:xfrm>
            <a:off x="188913" y="6564313"/>
            <a:ext cx="210621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fr-FR" altLang="fr-FR" sz="1200" b="1" dirty="0">
                <a:solidFill>
                  <a:schemeClr val="bg1"/>
                </a:solidFill>
              </a:rPr>
              <a:t>AFSE –DG Trésor : 12/12/2019</a:t>
            </a:r>
          </a:p>
        </p:txBody>
      </p:sp>
      <p:sp>
        <p:nvSpPr>
          <p:cNvPr id="11" name="Rectangle 10"/>
          <p:cNvSpPr>
            <a:spLocks noChangeArrowheads="1"/>
          </p:cNvSpPr>
          <p:nvPr userDrawn="1"/>
        </p:nvSpPr>
        <p:spPr bwMode="auto">
          <a:xfrm>
            <a:off x="7296150" y="6564313"/>
            <a:ext cx="16065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defRPr/>
            </a:pPr>
            <a:r>
              <a:rPr lang="fr-FR" altLang="fr-FR" sz="1200" b="1" dirty="0">
                <a:solidFill>
                  <a:schemeClr val="bg1"/>
                </a:solidFill>
              </a:rPr>
              <a:t>www.cor-retraites.fr</a:t>
            </a:r>
          </a:p>
        </p:txBody>
      </p:sp>
      <p:sp>
        <p:nvSpPr>
          <p:cNvPr id="12"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‹N°›</a:t>
            </a:fld>
            <a:endParaRPr lang="fr-FR" sz="1200" b="1" dirty="0">
              <a:solidFill>
                <a:schemeClr val="bg1"/>
              </a:solidFill>
            </a:endParaRPr>
          </a:p>
        </p:txBody>
      </p:sp>
      <p:sp>
        <p:nvSpPr>
          <p:cNvPr id="2" name="Espace réservé du texte 1"/>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Lst>
  <p:hf hdr="0" ftr="0" dt="0"/>
  <p:txStyles>
    <p:titleStyle>
      <a:lvl1pPr algn="l" rtl="0" eaLnBrk="0" fontAlgn="base" hangingPunct="0">
        <a:spcBef>
          <a:spcPct val="0"/>
        </a:spcBef>
        <a:spcAft>
          <a:spcPct val="0"/>
        </a:spcAft>
        <a:defRPr lang="fr-FR" sz="2800" b="1" kern="1200" dirty="0">
          <a:solidFill>
            <a:srgbClr val="00368B"/>
          </a:solidFill>
          <a:latin typeface="+mn-lt"/>
          <a:ea typeface="+mn-ea"/>
          <a:cs typeface="+mn-cs"/>
        </a:defRPr>
      </a:lvl1pPr>
      <a:lvl2pPr algn="l" rtl="0" eaLnBrk="0" fontAlgn="base" hangingPunct="0">
        <a:spcBef>
          <a:spcPct val="0"/>
        </a:spcBef>
        <a:spcAft>
          <a:spcPct val="0"/>
        </a:spcAft>
        <a:defRPr sz="2800" b="1">
          <a:solidFill>
            <a:srgbClr val="00368B"/>
          </a:solidFill>
          <a:latin typeface="Calibri" pitchFamily="34" charset="0"/>
        </a:defRPr>
      </a:lvl2pPr>
      <a:lvl3pPr algn="l" rtl="0" eaLnBrk="0" fontAlgn="base" hangingPunct="0">
        <a:spcBef>
          <a:spcPct val="0"/>
        </a:spcBef>
        <a:spcAft>
          <a:spcPct val="0"/>
        </a:spcAft>
        <a:defRPr sz="2800" b="1">
          <a:solidFill>
            <a:srgbClr val="00368B"/>
          </a:solidFill>
          <a:latin typeface="Calibri" pitchFamily="34" charset="0"/>
        </a:defRPr>
      </a:lvl3pPr>
      <a:lvl4pPr algn="l" rtl="0" eaLnBrk="0" fontAlgn="base" hangingPunct="0">
        <a:spcBef>
          <a:spcPct val="0"/>
        </a:spcBef>
        <a:spcAft>
          <a:spcPct val="0"/>
        </a:spcAft>
        <a:defRPr sz="2800" b="1">
          <a:solidFill>
            <a:srgbClr val="00368B"/>
          </a:solidFill>
          <a:latin typeface="Calibri" pitchFamily="34" charset="0"/>
        </a:defRPr>
      </a:lvl4pPr>
      <a:lvl5pPr algn="l" rtl="0" eaLnBrk="0" fontAlgn="base" hangingPunct="0">
        <a:spcBef>
          <a:spcPct val="0"/>
        </a:spcBef>
        <a:spcAft>
          <a:spcPct val="0"/>
        </a:spcAft>
        <a:defRPr sz="2800" b="1">
          <a:solidFill>
            <a:srgbClr val="00368B"/>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rgbClr val="00368B"/>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Wingdings" panose="05000000000000000000" pitchFamily="2" charset="2"/>
        <a:buChar char="§"/>
        <a:defRPr sz="2400" kern="1200">
          <a:solidFill>
            <a:srgbClr val="00368B"/>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1828800" algn="l" defTabSz="457200" rtl="0" eaLnBrk="0" fontAlgn="base" hangingPunct="0">
        <a:spcBef>
          <a:spcPct val="20000"/>
        </a:spcBef>
        <a:spcAft>
          <a:spcPct val="0"/>
        </a:spcAft>
        <a:buFont typeface="Arial" charset="0"/>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Mise en œuvre du pilotage d’un système de retraite fonctionnant en rendement défini – </a:t>
            </a:r>
            <a:r>
              <a:rPr lang="fr-FR" altLang="fr-FR" sz="3200" i="1" dirty="0">
                <a:cs typeface="Calibri" pitchFamily="34" charset="0"/>
              </a:rPr>
              <a:t>Illustration sur une maquette simplifiée</a:t>
            </a:r>
          </a:p>
        </p:txBody>
      </p:sp>
      <p:sp>
        <p:nvSpPr>
          <p:cNvPr id="4" name="Subtitle 3"/>
          <p:cNvSpPr>
            <a:spLocks noGrp="1"/>
          </p:cNvSpPr>
          <p:nvPr>
            <p:ph type="subTitle" idx="1"/>
          </p:nvPr>
        </p:nvSpPr>
        <p:spPr>
          <a:xfrm>
            <a:off x="1209675" y="4200524"/>
            <a:ext cx="3598545" cy="727869"/>
          </a:xfrm>
        </p:spPr>
        <p:txBody>
          <a:bodyPr>
            <a:normAutofit fontScale="77500" lnSpcReduction="20000"/>
          </a:bodyPr>
          <a:lstStyle/>
          <a:p>
            <a:pPr eaLnBrk="1" hangingPunct="1"/>
            <a:r>
              <a:rPr lang="fr-FR" altLang="fr-FR" sz="2000" dirty="0"/>
              <a:t>Conférence AFSE – DG Trésor « Évaluation des Politiques Publiques »</a:t>
            </a:r>
          </a:p>
          <a:p>
            <a:pPr eaLnBrk="1" hangingPunct="1"/>
            <a:r>
              <a:rPr lang="fr-FR" altLang="fr-FR" sz="2000" dirty="0"/>
              <a:t>12 décembre 2019</a:t>
            </a:r>
          </a:p>
        </p:txBody>
      </p:sp>
      <p:sp>
        <p:nvSpPr>
          <p:cNvPr id="5" name="ZoneTexte 1"/>
          <p:cNvSpPr txBox="1">
            <a:spLocks noChangeArrowheads="1"/>
          </p:cNvSpPr>
          <p:nvPr/>
        </p:nvSpPr>
        <p:spPr bwMode="auto">
          <a:xfrm>
            <a:off x="4107180" y="5262666"/>
            <a:ext cx="467868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defRPr sz="2000">
                <a:solidFill>
                  <a:srgbClr val="00368B"/>
                </a:solidFill>
                <a:latin typeface="Calibri" pitchFamily="34" charset="0"/>
              </a:defRPr>
            </a:lvl1pPr>
            <a:lvl2pPr marL="742950" indent="-285750" algn="r" eaLnBrk="0" hangingPunct="0">
              <a:spcBef>
                <a:spcPct val="20000"/>
              </a:spcBef>
              <a:buFont typeface="Arial" charset="0"/>
              <a:defRPr>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lang="fr-FR" altLang="fr-FR" sz="1800" dirty="0">
                <a:solidFill>
                  <a:schemeClr val="tx1"/>
                </a:solidFill>
              </a:rPr>
              <a:t>Christophe Albert et Frédérique Nortier-Ribordy</a:t>
            </a:r>
          </a:p>
          <a:p>
            <a:pPr algn="ctr" eaLnBrk="1" hangingPunct="1">
              <a:spcBef>
                <a:spcPct val="0"/>
              </a:spcBef>
              <a:buFontTx/>
              <a:buNone/>
            </a:pPr>
            <a:r>
              <a:rPr lang="fr-FR" altLang="fr-FR" sz="1800" dirty="0">
                <a:solidFill>
                  <a:schemeClr val="tx1"/>
                </a:solidFill>
              </a:rPr>
              <a:t>Secrétariat général du COR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Principe de la maquette et hypothèses retenues</a:t>
            </a:r>
          </a:p>
        </p:txBody>
      </p:sp>
      <p:sp>
        <p:nvSpPr>
          <p:cNvPr id="5" name="Rectangle 4"/>
          <p:cNvSpPr/>
          <p:nvPr/>
        </p:nvSpPr>
        <p:spPr>
          <a:xfrm>
            <a:off x="904876" y="1285875"/>
            <a:ext cx="7496174" cy="923330"/>
          </a:xfrm>
          <a:prstGeom prst="rect">
            <a:avLst/>
          </a:prstGeom>
        </p:spPr>
        <p:txBody>
          <a:bodyPr wrap="square">
            <a:spAutoFit/>
          </a:bodyPr>
          <a:lstStyle/>
          <a:p>
            <a:pPr marL="285750" indent="-285750">
              <a:buFont typeface="Wingdings" panose="05000000000000000000" pitchFamily="2" charset="2"/>
              <a:buChar char="§"/>
            </a:pPr>
            <a:r>
              <a:rPr lang="fr-FR" dirty="0">
                <a:solidFill>
                  <a:srgbClr val="00368B"/>
                </a:solidFill>
              </a:rPr>
              <a:t>Le principe de la maquette est de créer des chroniques d’individus moyens et de rémunérations moyennes qui sont utilisées pour calculer les ressources puis les pensions servies. </a:t>
            </a:r>
          </a:p>
        </p:txBody>
      </p:sp>
      <p:graphicFrame>
        <p:nvGraphicFramePr>
          <p:cNvPr id="6" name="Tableau 5"/>
          <p:cNvGraphicFramePr>
            <a:graphicFrameLocks noGrp="1"/>
          </p:cNvGraphicFramePr>
          <p:nvPr>
            <p:extLst>
              <p:ext uri="{D42A27DB-BD31-4B8C-83A1-F6EECF244321}">
                <p14:modId xmlns:p14="http://schemas.microsoft.com/office/powerpoint/2010/main" val="1159635762"/>
              </p:ext>
            </p:extLst>
          </p:nvPr>
        </p:nvGraphicFramePr>
        <p:xfrm>
          <a:off x="1009649" y="2746851"/>
          <a:ext cx="7496176" cy="3290956"/>
        </p:xfrm>
        <a:graphic>
          <a:graphicData uri="http://schemas.openxmlformats.org/drawingml/2006/table">
            <a:tbl>
              <a:tblPr firstRow="1" firstCol="1" bandRow="1">
                <a:tableStyleId>{5C22544A-7EE6-4342-B048-85BDC9FD1C3A}</a:tableStyleId>
              </a:tblPr>
              <a:tblGrid>
                <a:gridCol w="2821560">
                  <a:extLst>
                    <a:ext uri="{9D8B030D-6E8A-4147-A177-3AD203B41FA5}">
                      <a16:colId xmlns:a16="http://schemas.microsoft.com/office/drawing/2014/main" val="20000"/>
                    </a:ext>
                  </a:extLst>
                </a:gridCol>
                <a:gridCol w="2337308">
                  <a:extLst>
                    <a:ext uri="{9D8B030D-6E8A-4147-A177-3AD203B41FA5}">
                      <a16:colId xmlns:a16="http://schemas.microsoft.com/office/drawing/2014/main" val="20001"/>
                    </a:ext>
                  </a:extLst>
                </a:gridCol>
                <a:gridCol w="2337308">
                  <a:extLst>
                    <a:ext uri="{9D8B030D-6E8A-4147-A177-3AD203B41FA5}">
                      <a16:colId xmlns:a16="http://schemas.microsoft.com/office/drawing/2014/main" val="20002"/>
                    </a:ext>
                  </a:extLst>
                </a:gridCol>
              </a:tblGrid>
              <a:tr h="0">
                <a:tc>
                  <a:txBody>
                    <a:bodyPr/>
                    <a:lstStyle/>
                    <a:p>
                      <a:pPr algn="ctr">
                        <a:lnSpc>
                          <a:spcPct val="115000"/>
                        </a:lnSpc>
                        <a:spcAft>
                          <a:spcPts val="0"/>
                        </a:spcAft>
                      </a:pPr>
                      <a:r>
                        <a:rPr lang="fr-FR" sz="1400" dirty="0">
                          <a:effectLst/>
                        </a:rPr>
                        <a:t>Variable</a:t>
                      </a:r>
                      <a:endParaRPr lang="fr-F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En tendance</a:t>
                      </a:r>
                      <a:endParaRPr lang="fr-F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a:effectLst/>
                        </a:rPr>
                        <a:t>Choc simulé ou alternative</a:t>
                      </a:r>
                      <a:endParaRPr lang="fr-FR" sz="18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0">
                <a:tc>
                  <a:txBody>
                    <a:bodyPr/>
                    <a:lstStyle/>
                    <a:p>
                      <a:pPr>
                        <a:lnSpc>
                          <a:spcPct val="115000"/>
                        </a:lnSpc>
                        <a:spcAft>
                          <a:spcPts val="0"/>
                        </a:spcAft>
                      </a:pPr>
                      <a:r>
                        <a:rPr lang="fr-FR" sz="1400">
                          <a:effectLst/>
                        </a:rPr>
                        <a:t>Durées de carrière</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40 périodes</a:t>
                      </a:r>
                      <a:endParaRPr lang="fr-FR"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a:effectLst/>
                        </a:rPr>
                        <a:t>/</a:t>
                      </a:r>
                      <a:endParaRPr lang="fr-FR" sz="1800">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0">
                <a:tc>
                  <a:txBody>
                    <a:bodyPr/>
                    <a:lstStyle/>
                    <a:p>
                      <a:pPr>
                        <a:lnSpc>
                          <a:spcPct val="115000"/>
                        </a:lnSpc>
                        <a:spcAft>
                          <a:spcPts val="0"/>
                        </a:spcAft>
                      </a:pPr>
                      <a:r>
                        <a:rPr lang="fr-FR" sz="1400" dirty="0">
                          <a:effectLst/>
                        </a:rPr>
                        <a:t>Durées de retraite</a:t>
                      </a:r>
                      <a:endParaRPr lang="fr-FR" sz="18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20 périodes</a:t>
                      </a:r>
                      <a:endParaRPr lang="fr-FR"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a:effectLst/>
                        </a:rPr>
                        <a:t>De 20 à 40 années</a:t>
                      </a:r>
                      <a:endParaRPr lang="fr-FR" sz="180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0">
                <a:tc>
                  <a:txBody>
                    <a:bodyPr/>
                    <a:lstStyle/>
                    <a:p>
                      <a:pPr>
                        <a:lnSpc>
                          <a:spcPct val="115000"/>
                        </a:lnSpc>
                        <a:spcAft>
                          <a:spcPts val="0"/>
                        </a:spcAft>
                      </a:pPr>
                      <a:r>
                        <a:rPr lang="fr-FR" sz="1400">
                          <a:effectLst/>
                        </a:rPr>
                        <a:t>Croissance démographique</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0,1 %</a:t>
                      </a:r>
                      <a:endParaRPr lang="fr-FR"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0,5 % de T20 à T39</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0">
                <a:tc>
                  <a:txBody>
                    <a:bodyPr/>
                    <a:lstStyle/>
                    <a:p>
                      <a:pPr>
                        <a:lnSpc>
                          <a:spcPct val="115000"/>
                        </a:lnSpc>
                        <a:spcAft>
                          <a:spcPts val="0"/>
                        </a:spcAft>
                      </a:pPr>
                      <a:r>
                        <a:rPr lang="fr-FR" sz="1400">
                          <a:effectLst/>
                        </a:rPr>
                        <a:t>Croissance de la productivité (ie de la RMPT*)</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1,0 %</a:t>
                      </a:r>
                      <a:endParaRPr lang="fr-FR"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0 % de T20 à T30</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0">
                <a:tc>
                  <a:txBody>
                    <a:bodyPr/>
                    <a:lstStyle/>
                    <a:p>
                      <a:pPr>
                        <a:lnSpc>
                          <a:spcPct val="115000"/>
                        </a:lnSpc>
                        <a:spcAft>
                          <a:spcPts val="0"/>
                        </a:spcAft>
                      </a:pPr>
                      <a:r>
                        <a:rPr lang="fr-FR" sz="1400">
                          <a:effectLst/>
                        </a:rPr>
                        <a:t>Taux de cotisation</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a:effectLst/>
                        </a:rPr>
                        <a:t>25 % </a:t>
                      </a:r>
                      <a:endParaRPr lang="fr-FR"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20 % ou 30 % à partir de T5</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0">
                <a:tc>
                  <a:txBody>
                    <a:bodyPr/>
                    <a:lstStyle/>
                    <a:p>
                      <a:pPr>
                        <a:lnSpc>
                          <a:spcPct val="115000"/>
                        </a:lnSpc>
                        <a:spcAft>
                          <a:spcPts val="0"/>
                        </a:spcAft>
                      </a:pPr>
                      <a:r>
                        <a:rPr lang="fr-FR" sz="1400">
                          <a:effectLst/>
                        </a:rPr>
                        <a:t>Indexation</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a:effectLst/>
                        </a:rPr>
                        <a:t>Sur la masse des rémunérations</a:t>
                      </a:r>
                      <a:endParaRPr lang="fr-FR"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Sur la RMPT* corrigée ou non de l’évolution tendancielle de la population active</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r h="0">
                <a:tc>
                  <a:txBody>
                    <a:bodyPr/>
                    <a:lstStyle/>
                    <a:p>
                      <a:pPr>
                        <a:lnSpc>
                          <a:spcPct val="115000"/>
                        </a:lnSpc>
                        <a:spcAft>
                          <a:spcPts val="0"/>
                        </a:spcAft>
                      </a:pPr>
                      <a:r>
                        <a:rPr lang="fr-FR" sz="1400">
                          <a:effectLst/>
                        </a:rPr>
                        <a:t>Coefficient de conversion</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a:effectLst/>
                        </a:rPr>
                        <a:t>5 % </a:t>
                      </a:r>
                      <a:endParaRPr lang="fr-FR"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Variable selon choc simulé</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7"/>
                  </a:ext>
                </a:extLst>
              </a:tr>
              <a:tr h="0">
                <a:tc>
                  <a:txBody>
                    <a:bodyPr/>
                    <a:lstStyle/>
                    <a:p>
                      <a:pPr>
                        <a:lnSpc>
                          <a:spcPct val="115000"/>
                        </a:lnSpc>
                        <a:spcAft>
                          <a:spcPts val="0"/>
                        </a:spcAft>
                      </a:pPr>
                      <a:r>
                        <a:rPr lang="fr-FR" sz="1400">
                          <a:effectLst/>
                        </a:rPr>
                        <a:t>Ratio de dépendance </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a:effectLst/>
                        </a:rPr>
                        <a:t>43 retraités pour 100 cotisants </a:t>
                      </a:r>
                      <a:endParaRPr lang="fr-FR" sz="180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Variable selon choc simulé</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8"/>
                  </a:ext>
                </a:extLst>
              </a:tr>
              <a:tr h="0">
                <a:tc>
                  <a:txBody>
                    <a:bodyPr/>
                    <a:lstStyle/>
                    <a:p>
                      <a:pPr>
                        <a:lnSpc>
                          <a:spcPct val="115000"/>
                        </a:lnSpc>
                        <a:spcAft>
                          <a:spcPts val="0"/>
                        </a:spcAft>
                      </a:pPr>
                      <a:r>
                        <a:rPr lang="fr-FR" sz="1400">
                          <a:effectLst/>
                        </a:rPr>
                        <a:t>Taux de remplacement </a:t>
                      </a:r>
                      <a:endParaRPr lang="fr-FR" sz="1800">
                        <a:effectLst/>
                        <a:latin typeface="Calibri"/>
                        <a:ea typeface="Calibri"/>
                        <a:cs typeface="Times New Roman"/>
                      </a:endParaRPr>
                    </a:p>
                  </a:txBody>
                  <a:tcPr marL="68580" marR="68580" marT="0" marB="0"/>
                </a:tc>
                <a:tc>
                  <a:txBody>
                    <a:bodyPr/>
                    <a:lstStyle/>
                    <a:p>
                      <a:pPr algn="ctr">
                        <a:lnSpc>
                          <a:spcPct val="115000"/>
                        </a:lnSpc>
                        <a:spcAft>
                          <a:spcPts val="0"/>
                        </a:spcAft>
                      </a:pPr>
                      <a:r>
                        <a:rPr lang="fr-FR" sz="1400" dirty="0">
                          <a:effectLst/>
                        </a:rPr>
                        <a:t>62,2 % du salaire réel moyen</a:t>
                      </a:r>
                      <a:endParaRPr lang="fr-FR" sz="1800" dirty="0">
                        <a:effectLst/>
                        <a:latin typeface="Calibri"/>
                        <a:ea typeface="Calibri"/>
                        <a:cs typeface="Times New Roman"/>
                      </a:endParaRPr>
                    </a:p>
                  </a:txBody>
                  <a:tcPr marL="68580" marR="68580" marT="0" marB="0" anchor="ctr"/>
                </a:tc>
                <a:tc>
                  <a:txBody>
                    <a:bodyPr/>
                    <a:lstStyle/>
                    <a:p>
                      <a:pPr algn="ctr">
                        <a:lnSpc>
                          <a:spcPct val="115000"/>
                        </a:lnSpc>
                        <a:spcAft>
                          <a:spcPts val="0"/>
                        </a:spcAft>
                      </a:pPr>
                      <a:r>
                        <a:rPr lang="fr-FR" sz="1400" dirty="0">
                          <a:effectLst/>
                        </a:rPr>
                        <a:t>Variable selon choc simulé</a:t>
                      </a:r>
                      <a:endParaRPr lang="fr-FR" sz="18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9"/>
                  </a:ext>
                </a:extLst>
              </a:tr>
            </a:tbl>
          </a:graphicData>
        </a:graphic>
      </p:graphicFrame>
      <p:sp>
        <p:nvSpPr>
          <p:cNvPr id="7" name="Rectangle 6"/>
          <p:cNvSpPr/>
          <p:nvPr/>
        </p:nvSpPr>
        <p:spPr>
          <a:xfrm>
            <a:off x="1009650" y="2346801"/>
            <a:ext cx="7496174" cy="369332"/>
          </a:xfrm>
          <a:prstGeom prst="rect">
            <a:avLst/>
          </a:prstGeom>
        </p:spPr>
        <p:txBody>
          <a:bodyPr wrap="square">
            <a:spAutoFit/>
          </a:bodyPr>
          <a:lstStyle/>
          <a:p>
            <a:pPr algn="ctr"/>
            <a:r>
              <a:rPr lang="fr-FR" b="1" dirty="0">
                <a:solidFill>
                  <a:schemeClr val="tx1">
                    <a:lumMod val="65000"/>
                    <a:lumOff val="35000"/>
                  </a:schemeClr>
                </a:solidFill>
              </a:rPr>
              <a:t>Hypothèses retenues</a:t>
            </a:r>
          </a:p>
        </p:txBody>
      </p:sp>
      <p:sp>
        <p:nvSpPr>
          <p:cNvPr id="8"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10</a:t>
            </a:fld>
            <a:endParaRPr lang="fr-FR" sz="1200" b="1" dirty="0">
              <a:solidFill>
                <a:schemeClr val="bg1"/>
              </a:solidFill>
            </a:endParaRPr>
          </a:p>
        </p:txBody>
      </p:sp>
    </p:spTree>
    <p:extLst>
      <p:ext uri="{BB962C8B-B14F-4D97-AF65-F5344CB8AC3E}">
        <p14:creationId xmlns:p14="http://schemas.microsoft.com/office/powerpoint/2010/main" val="39932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Principe de la maquette et hypothèses retenues</a:t>
            </a:r>
          </a:p>
        </p:txBody>
      </p:sp>
      <mc:AlternateContent xmlns:mc="http://schemas.openxmlformats.org/markup-compatibility/2006" xmlns:a14="http://schemas.microsoft.com/office/drawing/2010/main">
        <mc:Choice Requires="a14">
          <p:sp>
            <p:nvSpPr>
              <p:cNvPr id="5" name="Rectangle 4"/>
              <p:cNvSpPr/>
              <p:nvPr/>
            </p:nvSpPr>
            <p:spPr>
              <a:xfrm>
                <a:off x="904876" y="1485900"/>
                <a:ext cx="7496174" cy="4249240"/>
              </a:xfrm>
              <a:prstGeom prst="rect">
                <a:avLst/>
              </a:prstGeom>
            </p:spPr>
            <p:txBody>
              <a:bodyPr wrap="square">
                <a:spAutoFit/>
              </a:bodyPr>
              <a:lstStyle/>
              <a:p>
                <a:r>
                  <a:rPr lang="fr-FR" dirty="0">
                    <a:solidFill>
                      <a:srgbClr val="00368B"/>
                    </a:solidFill>
                  </a:rPr>
                  <a:t>Les masses de prestations sont calculées en trois temps. Le capital de droits moyen </a:t>
                </a:r>
                <a:r>
                  <a:rPr lang="fr-FR" i="1" dirty="0" err="1">
                    <a:solidFill>
                      <a:srgbClr val="00368B"/>
                    </a:solidFill>
                  </a:rPr>
                  <a:t>Kmoy</a:t>
                </a:r>
                <a:r>
                  <a:rPr lang="fr-FR" dirty="0">
                    <a:solidFill>
                      <a:srgbClr val="00368B"/>
                    </a:solidFill>
                  </a:rPr>
                  <a:t> accumulé par une génération g parvenant à la retraite est égal à la somme des cotisations annuelles revalorisées en cours de carrière.</a:t>
                </a:r>
              </a:p>
              <a:p>
                <a:r>
                  <a:rPr lang="fr-FR" dirty="0">
                    <a:solidFill>
                      <a:srgbClr val="00368B"/>
                    </a:solidFill>
                  </a:rPr>
                  <a:t> </a:t>
                </a:r>
              </a:p>
              <a:p>
                <a:pPr/>
                <a14:m>
                  <m:oMathPara xmlns:m="http://schemas.openxmlformats.org/officeDocument/2006/math">
                    <m:oMathParaPr>
                      <m:jc m:val="centerGroup"/>
                    </m:oMathParaPr>
                    <m:oMath xmlns:m="http://schemas.openxmlformats.org/officeDocument/2006/math">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𝐾𝑚𝑜𝑦</m:t>
                          </m:r>
                        </m:e>
                        <m:sub>
                          <m:r>
                            <a:rPr lang="fr-FR" i="1">
                              <a:solidFill>
                                <a:srgbClr val="00368B"/>
                              </a:solidFill>
                              <a:latin typeface="Cambria Math" panose="02040503050406030204" pitchFamily="18" charset="0"/>
                            </a:rPr>
                            <m:t>𝑔</m:t>
                          </m:r>
                        </m:sub>
                      </m:sSub>
                      <m:r>
                        <a:rPr lang="fr-FR">
                          <a:solidFill>
                            <a:srgbClr val="00368B"/>
                          </a:solidFill>
                          <a:latin typeface="Cambria Math" panose="02040503050406030204" pitchFamily="18" charset="0"/>
                        </a:rPr>
                        <m:t>=</m:t>
                      </m:r>
                      <m:nary>
                        <m:naryPr>
                          <m:chr m:val="∑"/>
                          <m:limLoc m:val="undOvr"/>
                          <m:ctrlPr>
                            <a:rPr lang="fr-FR" i="1">
                              <a:solidFill>
                                <a:srgbClr val="00368B"/>
                              </a:solidFill>
                              <a:latin typeface="Cambria Math" panose="02040503050406030204" pitchFamily="18" charset="0"/>
                            </a:rPr>
                          </m:ctrlPr>
                        </m:naryPr>
                        <m:sub>
                          <m:r>
                            <a:rPr lang="fr-FR" i="1">
                              <a:solidFill>
                                <a:srgbClr val="00368B"/>
                              </a:solidFill>
                              <a:latin typeface="Cambria Math" panose="02040503050406030204" pitchFamily="18" charset="0"/>
                            </a:rPr>
                            <m:t>𝑖</m:t>
                          </m:r>
                          <m:r>
                            <a:rPr lang="fr-FR">
                              <a:solidFill>
                                <a:srgbClr val="00368B"/>
                              </a:solidFill>
                              <a:latin typeface="Cambria Math" panose="02040503050406030204" pitchFamily="18" charset="0"/>
                            </a:rPr>
                            <m:t>=</m:t>
                          </m:r>
                          <m:r>
                            <a:rPr lang="fr-FR" i="1">
                              <a:solidFill>
                                <a:srgbClr val="00368B"/>
                              </a:solidFill>
                              <a:latin typeface="Cambria Math" panose="02040503050406030204" pitchFamily="18" charset="0"/>
                            </a:rPr>
                            <m:t>𝑔</m:t>
                          </m:r>
                        </m:sub>
                        <m:sup>
                          <m:r>
                            <a:rPr lang="fr-FR" i="1">
                              <a:solidFill>
                                <a:srgbClr val="00368B"/>
                              </a:solidFill>
                              <a:latin typeface="Cambria Math" panose="02040503050406030204" pitchFamily="18" charset="0"/>
                            </a:rPr>
                            <m:t>𝑔</m:t>
                          </m:r>
                          <m:r>
                            <a:rPr lang="fr-FR" i="1">
                              <a:solidFill>
                                <a:srgbClr val="00368B"/>
                              </a:solidFill>
                              <a:latin typeface="Cambria Math" panose="02040503050406030204" pitchFamily="18" charset="0"/>
                            </a:rPr>
                            <m:t>−</m:t>
                          </m:r>
                          <m:r>
                            <a:rPr lang="fr-FR">
                              <a:solidFill>
                                <a:srgbClr val="00368B"/>
                              </a:solidFill>
                              <a:latin typeface="Cambria Math" panose="02040503050406030204" pitchFamily="18" charset="0"/>
                            </a:rPr>
                            <m:t>39</m:t>
                          </m:r>
                        </m:sup>
                        <m:e>
                          <m:sSup>
                            <m:sSupPr>
                              <m:ctrlPr>
                                <a:rPr lang="fr-FR" i="1">
                                  <a:solidFill>
                                    <a:srgbClr val="00368B"/>
                                  </a:solidFill>
                                  <a:latin typeface="Cambria Math" panose="02040503050406030204" pitchFamily="18" charset="0"/>
                                </a:rPr>
                              </m:ctrlPr>
                            </m:sSupPr>
                            <m:e>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𝑡𝑥</m:t>
                                  </m:r>
                                  <m:r>
                                    <a:rPr lang="fr-FR">
                                      <a:solidFill>
                                        <a:srgbClr val="00368B"/>
                                      </a:solidFill>
                                      <a:latin typeface="Cambria Math" panose="02040503050406030204" pitchFamily="18" charset="0"/>
                                    </a:rPr>
                                    <m:t>_</m:t>
                                  </m:r>
                                  <m:r>
                                    <a:rPr lang="fr-FR" i="1">
                                      <a:solidFill>
                                        <a:srgbClr val="00368B"/>
                                      </a:solidFill>
                                      <a:latin typeface="Cambria Math" panose="02040503050406030204" pitchFamily="18" charset="0"/>
                                    </a:rPr>
                                    <m:t>𝑐𝑜𝑡𝑖𝑠</m:t>
                                  </m:r>
                                </m:e>
                                <m:sub>
                                  <m:r>
                                    <a:rPr lang="fr-FR" i="1">
                                      <a:solidFill>
                                        <a:srgbClr val="00368B"/>
                                      </a:solidFill>
                                      <a:latin typeface="Cambria Math" panose="02040503050406030204" pitchFamily="18" charset="0"/>
                                    </a:rPr>
                                    <m:t>𝑖</m:t>
                                  </m:r>
                                </m:sub>
                              </m:sSub>
                              <m:r>
                                <a:rPr lang="fr-FR">
                                  <a:solidFill>
                                    <a:srgbClr val="00368B"/>
                                  </a:solidFill>
                                  <a:latin typeface="Cambria Math" panose="02040503050406030204" pitchFamily="18" charset="0"/>
                                </a:rPr>
                                <m:t>∙</m:t>
                              </m:r>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𝑠𝑎𝑙</m:t>
                                  </m:r>
                                  <m:r>
                                    <a:rPr lang="fr-FR">
                                      <a:solidFill>
                                        <a:srgbClr val="00368B"/>
                                      </a:solidFill>
                                      <a:latin typeface="Cambria Math" panose="02040503050406030204" pitchFamily="18" charset="0"/>
                                    </a:rPr>
                                    <m:t>_</m:t>
                                  </m:r>
                                  <m:r>
                                    <a:rPr lang="fr-FR" i="1">
                                      <a:solidFill>
                                        <a:srgbClr val="00368B"/>
                                      </a:solidFill>
                                      <a:latin typeface="Cambria Math" panose="02040503050406030204" pitchFamily="18" charset="0"/>
                                    </a:rPr>
                                    <m:t>𝑚𝑜𝑦</m:t>
                                  </m:r>
                                </m:e>
                                <m:sub>
                                  <m:r>
                                    <a:rPr lang="fr-FR" i="1">
                                      <a:solidFill>
                                        <a:srgbClr val="00368B"/>
                                      </a:solidFill>
                                      <a:latin typeface="Cambria Math" panose="02040503050406030204" pitchFamily="18" charset="0"/>
                                    </a:rPr>
                                    <m:t>𝑖</m:t>
                                  </m:r>
                                </m:sub>
                              </m:sSub>
                              <m:r>
                                <a:rPr lang="fr-FR">
                                  <a:solidFill>
                                    <a:srgbClr val="00368B"/>
                                  </a:solidFill>
                                  <a:latin typeface="Cambria Math" panose="02040503050406030204" pitchFamily="18" charset="0"/>
                                </a:rPr>
                                <m:t>∙</m:t>
                              </m:r>
                              <m:d>
                                <m:dPr>
                                  <m:ctrlPr>
                                    <a:rPr lang="fr-FR" i="1">
                                      <a:solidFill>
                                        <a:srgbClr val="00368B"/>
                                      </a:solidFill>
                                      <a:latin typeface="Cambria Math" panose="02040503050406030204" pitchFamily="18" charset="0"/>
                                    </a:rPr>
                                  </m:ctrlPr>
                                </m:dPr>
                                <m:e>
                                  <m:r>
                                    <a:rPr lang="fr-FR">
                                      <a:solidFill>
                                        <a:srgbClr val="00368B"/>
                                      </a:solidFill>
                                      <a:latin typeface="Cambria Math" panose="02040503050406030204" pitchFamily="18" charset="0"/>
                                    </a:rPr>
                                    <m:t>1+</m:t>
                                  </m:r>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𝑟𝑒𝑣𝑎𝑙</m:t>
                                      </m:r>
                                      <m:r>
                                        <a:rPr lang="fr-FR">
                                          <a:solidFill>
                                            <a:srgbClr val="00368B"/>
                                          </a:solidFill>
                                          <a:latin typeface="Cambria Math" panose="02040503050406030204" pitchFamily="18" charset="0"/>
                                        </a:rPr>
                                        <m:t>_</m:t>
                                      </m:r>
                                      <m:r>
                                        <a:rPr lang="fr-FR" i="1">
                                          <a:solidFill>
                                            <a:srgbClr val="00368B"/>
                                          </a:solidFill>
                                          <a:latin typeface="Cambria Math" panose="02040503050406030204" pitchFamily="18" charset="0"/>
                                        </a:rPr>
                                        <m:t>𝑑𝑡</m:t>
                                      </m:r>
                                    </m:e>
                                    <m:sub>
                                      <m:r>
                                        <a:rPr lang="fr-FR" i="1">
                                          <a:solidFill>
                                            <a:srgbClr val="00368B"/>
                                          </a:solidFill>
                                          <a:latin typeface="Cambria Math" panose="02040503050406030204" pitchFamily="18" charset="0"/>
                                        </a:rPr>
                                        <m:t>𝑖</m:t>
                                      </m:r>
                                    </m:sub>
                                  </m:sSub>
                                </m:e>
                              </m:d>
                            </m:e>
                            <m:sup>
                              <m:r>
                                <a:rPr lang="fr-FR">
                                  <a:solidFill>
                                    <a:srgbClr val="00368B"/>
                                  </a:solidFill>
                                  <a:latin typeface="Cambria Math" panose="02040503050406030204" pitchFamily="18" charset="0"/>
                                </a:rPr>
                                <m:t>1+</m:t>
                              </m:r>
                              <m:r>
                                <a:rPr lang="fr-FR" i="1">
                                  <a:solidFill>
                                    <a:srgbClr val="00368B"/>
                                  </a:solidFill>
                                  <a:latin typeface="Cambria Math" panose="02040503050406030204" pitchFamily="18" charset="0"/>
                                </a:rPr>
                                <m:t>𝑔</m:t>
                              </m:r>
                              <m:r>
                                <a:rPr lang="fr-FR" i="1">
                                  <a:solidFill>
                                    <a:srgbClr val="00368B"/>
                                  </a:solidFill>
                                  <a:latin typeface="Cambria Math" panose="02040503050406030204" pitchFamily="18" charset="0"/>
                                </a:rPr>
                                <m:t>−</m:t>
                              </m:r>
                              <m:r>
                                <a:rPr lang="fr-FR" i="1">
                                  <a:solidFill>
                                    <a:srgbClr val="00368B"/>
                                  </a:solidFill>
                                  <a:latin typeface="Cambria Math" panose="02040503050406030204" pitchFamily="18" charset="0"/>
                                </a:rPr>
                                <m:t>𝑖</m:t>
                              </m:r>
                            </m:sup>
                          </m:sSup>
                        </m:e>
                      </m:nary>
                    </m:oMath>
                  </m:oMathPara>
                </a14:m>
                <a:endParaRPr lang="fr-FR" dirty="0">
                  <a:solidFill>
                    <a:srgbClr val="00368B"/>
                  </a:solidFill>
                </a:endParaRPr>
              </a:p>
              <a:p>
                <a:r>
                  <a:rPr lang="fr-FR" dirty="0">
                    <a:solidFill>
                      <a:srgbClr val="00368B"/>
                    </a:solidFill>
                  </a:rPr>
                  <a:t> </a:t>
                </a:r>
              </a:p>
              <a:p>
                <a:r>
                  <a:rPr lang="fr-FR" dirty="0">
                    <a:solidFill>
                      <a:srgbClr val="00368B"/>
                    </a:solidFill>
                  </a:rPr>
                  <a:t>Au moment de la liquidation, le coefficient de conversion </a:t>
                </a:r>
                <a14:m>
                  <m:oMath xmlns:m="http://schemas.openxmlformats.org/officeDocument/2006/math">
                    <m:r>
                      <a:rPr lang="fr-FR" i="1">
                        <a:solidFill>
                          <a:srgbClr val="00368B"/>
                        </a:solidFill>
                        <a:latin typeface="Cambria Math" panose="02040503050406030204" pitchFamily="18" charset="0"/>
                      </a:rPr>
                      <m:t>𝐶𝐶</m:t>
                    </m:r>
                  </m:oMath>
                </a14:m>
                <a:r>
                  <a:rPr lang="fr-FR" dirty="0">
                    <a:solidFill>
                      <a:srgbClr val="00368B"/>
                    </a:solidFill>
                  </a:rPr>
                  <a:t> (déjà présenté) permet de déterminer la rente annuelle à verser à la génération g. La pension moyenne de chaque génération est ainsi égale à :</a:t>
                </a:r>
              </a:p>
              <a:p>
                <a:r>
                  <a:rPr lang="fr-FR" dirty="0">
                    <a:solidFill>
                      <a:srgbClr val="00368B"/>
                    </a:solidFill>
                  </a:rPr>
                  <a:t> </a:t>
                </a:r>
              </a:p>
              <a:p>
                <a:pPr/>
                <a14:m>
                  <m:oMathPara xmlns:m="http://schemas.openxmlformats.org/officeDocument/2006/math">
                    <m:oMathParaPr>
                      <m:jc m:val="centerGroup"/>
                    </m:oMathParaPr>
                    <m:oMath xmlns:m="http://schemas.openxmlformats.org/officeDocument/2006/math">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𝑃𝑀</m:t>
                          </m:r>
                        </m:e>
                        <m:sub>
                          <m:r>
                            <a:rPr lang="fr-FR" i="1">
                              <a:solidFill>
                                <a:srgbClr val="00368B"/>
                              </a:solidFill>
                              <a:latin typeface="Cambria Math" panose="02040503050406030204" pitchFamily="18" charset="0"/>
                            </a:rPr>
                            <m:t>𝑔</m:t>
                          </m:r>
                        </m:sub>
                      </m:sSub>
                      <m:r>
                        <a:rPr lang="fr-FR">
                          <a:solidFill>
                            <a:srgbClr val="00368B"/>
                          </a:solidFill>
                          <a:latin typeface="Cambria Math" panose="02040503050406030204" pitchFamily="18" charset="0"/>
                        </a:rPr>
                        <m:t>=</m:t>
                      </m:r>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𝐶𝐶</m:t>
                          </m:r>
                        </m:e>
                        <m:sub>
                          <m:r>
                            <a:rPr lang="fr-FR" i="1">
                              <a:solidFill>
                                <a:srgbClr val="00368B"/>
                              </a:solidFill>
                              <a:latin typeface="Cambria Math" panose="02040503050406030204" pitchFamily="18" charset="0"/>
                            </a:rPr>
                            <m:t>𝑔</m:t>
                          </m:r>
                        </m:sub>
                      </m:sSub>
                      <m:r>
                        <a:rPr lang="fr-FR">
                          <a:solidFill>
                            <a:srgbClr val="00368B"/>
                          </a:solidFill>
                          <a:latin typeface="Cambria Math" panose="02040503050406030204" pitchFamily="18" charset="0"/>
                        </a:rPr>
                        <m:t>∙</m:t>
                      </m:r>
                      <m:sSub>
                        <m:sSubPr>
                          <m:ctrlPr>
                            <a:rPr lang="fr-FR" i="1">
                              <a:solidFill>
                                <a:srgbClr val="00368B"/>
                              </a:solidFill>
                              <a:latin typeface="Cambria Math" panose="02040503050406030204" pitchFamily="18" charset="0"/>
                            </a:rPr>
                          </m:ctrlPr>
                        </m:sSubPr>
                        <m:e>
                          <m:r>
                            <a:rPr lang="fr-FR" i="1">
                              <a:solidFill>
                                <a:srgbClr val="00368B"/>
                              </a:solidFill>
                              <a:latin typeface="Cambria Math" panose="02040503050406030204" pitchFamily="18" charset="0"/>
                            </a:rPr>
                            <m:t>𝐾𝑚𝑜𝑦</m:t>
                          </m:r>
                        </m:e>
                        <m:sub>
                          <m:r>
                            <a:rPr lang="fr-FR" b="0" i="1" smtClean="0">
                              <a:solidFill>
                                <a:srgbClr val="00368B"/>
                              </a:solidFill>
                              <a:latin typeface="Cambria Math" panose="02040503050406030204" pitchFamily="18" charset="0"/>
                            </a:rPr>
                            <m:t>𝑔</m:t>
                          </m:r>
                        </m:sub>
                      </m:sSub>
                    </m:oMath>
                  </m:oMathPara>
                </a14:m>
                <a:endParaRPr lang="fr-FR" dirty="0">
                  <a:solidFill>
                    <a:srgbClr val="00368B"/>
                  </a:solidFill>
                </a:endParaRPr>
              </a:p>
              <a:p>
                <a:endParaRPr lang="fr-FR" dirty="0">
                  <a:solidFill>
                    <a:srgbClr val="00368B"/>
                  </a:solidFill>
                </a:endParaRPr>
              </a:p>
              <a:p>
                <a:r>
                  <a:rPr lang="fr-FR" dirty="0">
                    <a:solidFill>
                      <a:srgbClr val="00368B"/>
                    </a:solidFill>
                  </a:rPr>
                  <a:t>La maquette enchaîne les générations (et les années) sur cette base</a:t>
                </a:r>
              </a:p>
            </p:txBody>
          </p:sp>
        </mc:Choice>
        <mc:Fallback xmlns="">
          <p:sp>
            <p:nvSpPr>
              <p:cNvPr id="5" name="Rectangle 4"/>
              <p:cNvSpPr>
                <a:spLocks noRot="1" noChangeAspect="1" noMove="1" noResize="1" noEditPoints="1" noAdjustHandles="1" noChangeArrowheads="1" noChangeShapeType="1" noTextEdit="1"/>
              </p:cNvSpPr>
              <p:nvPr/>
            </p:nvSpPr>
            <p:spPr>
              <a:xfrm>
                <a:off x="904876" y="1485900"/>
                <a:ext cx="7496174" cy="4249240"/>
              </a:xfrm>
              <a:prstGeom prst="rect">
                <a:avLst/>
              </a:prstGeom>
              <a:blipFill>
                <a:blip r:embed="rId2"/>
                <a:stretch>
                  <a:fillRect l="-650" t="-861" b="-1291"/>
                </a:stretch>
              </a:blipFill>
            </p:spPr>
            <p:txBody>
              <a:bodyPr/>
              <a:lstStyle/>
              <a:p>
                <a:r>
                  <a:rPr lang="fr-FR">
                    <a:noFill/>
                  </a:rPr>
                  <a:t> </a:t>
                </a:r>
              </a:p>
            </p:txBody>
          </p:sp>
        </mc:Fallback>
      </mc:AlternateContent>
      <p:sp>
        <p:nvSpPr>
          <p:cNvPr id="4"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11</a:t>
            </a:fld>
            <a:endParaRPr lang="fr-FR" sz="1200" b="1" dirty="0">
              <a:solidFill>
                <a:schemeClr val="bg1"/>
              </a:solidFill>
            </a:endParaRPr>
          </a:p>
        </p:txBody>
      </p:sp>
    </p:spTree>
    <p:extLst>
      <p:ext uri="{BB962C8B-B14F-4D97-AF65-F5344CB8AC3E}">
        <p14:creationId xmlns:p14="http://schemas.microsoft.com/office/powerpoint/2010/main" val="3282773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L’arbitrage entre pensions à la liquidation et indexation des pensions liquidées</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12</a:t>
            </a:fld>
            <a:endParaRPr lang="fr-FR" sz="1200" b="1" dirty="0">
              <a:solidFill>
                <a:schemeClr val="bg1"/>
              </a:solidFill>
            </a:endParaRPr>
          </a:p>
        </p:txBody>
      </p:sp>
    </p:spTree>
    <p:extLst>
      <p:ext uri="{BB962C8B-B14F-4D97-AF65-F5344CB8AC3E}">
        <p14:creationId xmlns:p14="http://schemas.microsoft.com/office/powerpoint/2010/main" val="2965892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7343317" cy="461665"/>
          </a:xfrm>
          <a:prstGeom prst="rect">
            <a:avLst/>
          </a:prstGeom>
        </p:spPr>
        <p:txBody>
          <a:bodyPr wrap="square">
            <a:noAutofit/>
          </a:bodyPr>
          <a:lstStyle/>
          <a:p>
            <a:pPr>
              <a:spcBef>
                <a:spcPts val="0"/>
              </a:spcBef>
            </a:pPr>
            <a:r>
              <a:rPr lang="fr-FR" sz="2400" b="1" i="1" dirty="0">
                <a:solidFill>
                  <a:srgbClr val="00368B"/>
                </a:solidFill>
              </a:rPr>
              <a:t>L’arbitrage entre pensions à la liquidation et indexation des pensions liquidées</a:t>
            </a:r>
          </a:p>
        </p:txBody>
      </p:sp>
      <mc:AlternateContent xmlns:mc="http://schemas.openxmlformats.org/markup-compatibility/2006" xmlns:a14="http://schemas.microsoft.com/office/drawing/2010/main">
        <mc:Choice Requires="a14">
          <p:sp>
            <p:nvSpPr>
              <p:cNvPr id="4" name="Rectangle 3"/>
              <p:cNvSpPr/>
              <p:nvPr/>
            </p:nvSpPr>
            <p:spPr>
              <a:xfrm>
                <a:off x="990600" y="1955066"/>
                <a:ext cx="7645400" cy="4546566"/>
              </a:xfrm>
              <a:prstGeom prst="rect">
                <a:avLst/>
              </a:prstGeom>
            </p:spPr>
            <p:txBody>
              <a:bodyPr wrap="square">
                <a:spAutoFit/>
              </a:bodyPr>
              <a:lstStyle/>
              <a:p>
                <a:r>
                  <a:rPr lang="fr-FR" sz="2200" dirty="0">
                    <a:solidFill>
                      <a:srgbClr val="00368B"/>
                    </a:solidFill>
                  </a:rPr>
                  <a:t>Le montant de la pension versée sur l’ensemble de la durée de retraite est égal au capital accumulé.</a:t>
                </a:r>
              </a:p>
              <a:p>
                <a:endParaRPr lang="fr-FR" sz="2200" dirty="0">
                  <a:solidFill>
                    <a:srgbClr val="00368B"/>
                  </a:solidFill>
                </a:endParaRPr>
              </a:p>
              <a:p>
                <a:r>
                  <a:rPr lang="fr-FR" sz="2200" dirty="0">
                    <a:solidFill>
                      <a:srgbClr val="00368B"/>
                    </a:solidFill>
                  </a:rPr>
                  <a:t>Deux choix sont possibles pour calculer le montant de la pension à la liquidation :</a:t>
                </a:r>
              </a:p>
              <a:p>
                <a:pPr marL="285750" indent="-285750">
                  <a:buFont typeface="Wingdings" panose="05000000000000000000" pitchFamily="2" charset="2"/>
                  <a:buChar char="§"/>
                </a:pPr>
                <a:r>
                  <a:rPr lang="fr-FR" sz="2200" dirty="0">
                    <a:solidFill>
                      <a:srgbClr val="00368B"/>
                    </a:solidFill>
                  </a:rPr>
                  <a:t>L’option la plus simple consiste à diviser le total des droits accumulés par l’espérance de vie de la génération à l’âge effectif de liquidation et à revaloriser ensuite les pensions chaque année comme la masse des rémunérations </a:t>
                </a:r>
                <a:r>
                  <a:rPr lang="fr-FR" sz="2200" i="1" dirty="0"/>
                  <a:t>(</a:t>
                </a:r>
                <a14:m>
                  <m:oMath xmlns:m="http://schemas.openxmlformats.org/officeDocument/2006/math">
                    <m:r>
                      <a:rPr lang="fr-FR" sz="2400" i="1">
                        <a:latin typeface="Cambria Math"/>
                      </a:rPr>
                      <m:t>𝑟</m:t>
                    </m:r>
                    <m:r>
                      <a:rPr lang="fr-FR" sz="2400" i="1">
                        <a:latin typeface="Cambria Math"/>
                      </a:rPr>
                      <m:t>= </m:t>
                    </m:r>
                    <m:r>
                      <a:rPr lang="fr-FR" sz="2400" i="1">
                        <a:latin typeface="Cambria Math"/>
                      </a:rPr>
                      <m:t>𝜋</m:t>
                    </m:r>
                  </m:oMath>
                </a14:m>
                <a:r>
                  <a:rPr lang="fr-FR" sz="2400" i="1" dirty="0"/>
                  <a:t>) </a:t>
                </a:r>
                <a:r>
                  <a:rPr lang="fr-FR" sz="2200" dirty="0">
                    <a:solidFill>
                      <a:srgbClr val="00368B"/>
                    </a:solidFill>
                  </a:rPr>
                  <a:t>.</a:t>
                </a:r>
              </a:p>
              <a:p>
                <a:pPr marL="285750" indent="-285750">
                  <a:buFont typeface="Wingdings" panose="05000000000000000000" pitchFamily="2" charset="2"/>
                  <a:buChar char="§"/>
                </a:pPr>
                <a:r>
                  <a:rPr lang="fr-FR" sz="2200" dirty="0">
                    <a:solidFill>
                      <a:srgbClr val="00368B"/>
                    </a:solidFill>
                  </a:rPr>
                  <a:t>Une autre option est de majorer le montant de la pension à la liquidation en contrepartie d’une moindre indexation ensuite, égale à la </a:t>
                </a:r>
                <a:r>
                  <a:rPr lang="fr-FR" sz="2200" b="1" dirty="0">
                    <a:solidFill>
                      <a:srgbClr val="00368B"/>
                    </a:solidFill>
                  </a:rPr>
                  <a:t>Indexation ­ - X</a:t>
                </a:r>
                <a:r>
                  <a:rPr lang="fr-FR" sz="2200" dirty="0">
                    <a:solidFill>
                      <a:srgbClr val="00368B"/>
                    </a:solidFill>
                  </a:rPr>
                  <a:t> % </a:t>
                </a:r>
                <a:r>
                  <a:rPr lang="fr-FR" sz="2200" i="1" dirty="0"/>
                  <a:t>(</a:t>
                </a:r>
                <a14:m>
                  <m:oMath xmlns:m="http://schemas.openxmlformats.org/officeDocument/2006/math">
                    <m:r>
                      <a:rPr lang="fr-FR" sz="2400" i="1">
                        <a:latin typeface="Cambria Math"/>
                      </a:rPr>
                      <m:t>𝑟</m:t>
                    </m:r>
                    <m:r>
                      <a:rPr lang="fr-FR" sz="2400" i="1" smtClean="0">
                        <a:latin typeface="Cambria Math"/>
                        <a:ea typeface="Cambria Math"/>
                      </a:rPr>
                      <m:t>&lt;</m:t>
                    </m:r>
                    <m:r>
                      <a:rPr lang="fr-FR" sz="2400" i="1">
                        <a:latin typeface="Cambria Math"/>
                      </a:rPr>
                      <m:t> </m:t>
                    </m:r>
                    <m:r>
                      <a:rPr lang="fr-FR" sz="2400" i="1">
                        <a:latin typeface="Cambria Math"/>
                      </a:rPr>
                      <m:t>𝜋</m:t>
                    </m:r>
                    <m:r>
                      <a:rPr lang="fr-FR" sz="2400" b="0" i="1" smtClean="0">
                        <a:latin typeface="Cambria Math"/>
                      </a:rPr>
                      <m:t>)</m:t>
                    </m:r>
                  </m:oMath>
                </a14:m>
                <a:r>
                  <a:rPr lang="fr-FR" sz="2200" dirty="0">
                    <a:solidFill>
                      <a:srgbClr val="00368B"/>
                    </a:solidFill>
                  </a:rPr>
                  <a:t>. </a:t>
                </a:r>
              </a:p>
              <a:p>
                <a:r>
                  <a:rPr lang="fr-FR" sz="2200" dirty="0">
                    <a:solidFill>
                      <a:srgbClr val="00368B"/>
                    </a:solidFill>
                  </a:rPr>
                  <a:t> </a:t>
                </a:r>
              </a:p>
            </p:txBody>
          </p:sp>
        </mc:Choice>
        <mc:Fallback xmlns="">
          <p:sp>
            <p:nvSpPr>
              <p:cNvPr id="4" name="Rectangle 3"/>
              <p:cNvSpPr>
                <a:spLocks noRot="1" noChangeAspect="1" noMove="1" noResize="1" noEditPoints="1" noAdjustHandles="1" noChangeArrowheads="1" noChangeShapeType="1" noTextEdit="1"/>
              </p:cNvSpPr>
              <p:nvPr/>
            </p:nvSpPr>
            <p:spPr>
              <a:xfrm>
                <a:off x="990600" y="1955066"/>
                <a:ext cx="7645400" cy="4546566"/>
              </a:xfrm>
              <a:prstGeom prst="rect">
                <a:avLst/>
              </a:prstGeom>
              <a:blipFill rotWithShape="1">
                <a:blip r:embed="rId2"/>
                <a:stretch>
                  <a:fillRect l="-1037" t="-804"/>
                </a:stretch>
              </a:blipFill>
            </p:spPr>
            <p:txBody>
              <a:bodyPr/>
              <a:lstStyle/>
              <a:p>
                <a:r>
                  <a:rPr lang="fr-FR">
                    <a:noFill/>
                  </a:rPr>
                  <a:t> </a:t>
                </a:r>
              </a:p>
            </p:txBody>
          </p:sp>
        </mc:Fallback>
      </mc:AlternateContent>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13</a:t>
            </a:fld>
            <a:endParaRPr lang="fr-FR" sz="1200" b="1" dirty="0">
              <a:solidFill>
                <a:schemeClr val="bg1"/>
              </a:solidFill>
            </a:endParaRPr>
          </a:p>
        </p:txBody>
      </p:sp>
    </p:spTree>
    <p:extLst>
      <p:ext uri="{BB962C8B-B14F-4D97-AF65-F5344CB8AC3E}">
        <p14:creationId xmlns:p14="http://schemas.microsoft.com/office/powerpoint/2010/main" val="157928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7343317" cy="461665"/>
          </a:xfrm>
          <a:prstGeom prst="rect">
            <a:avLst/>
          </a:prstGeom>
        </p:spPr>
        <p:txBody>
          <a:bodyPr wrap="square">
            <a:noAutofit/>
          </a:bodyPr>
          <a:lstStyle/>
          <a:p>
            <a:pPr>
              <a:spcBef>
                <a:spcPts val="0"/>
              </a:spcBef>
            </a:pPr>
            <a:r>
              <a:rPr lang="fr-FR" sz="2400" b="1" i="1" dirty="0">
                <a:solidFill>
                  <a:srgbClr val="00368B"/>
                </a:solidFill>
              </a:rPr>
              <a:t>L’arbitrage entre pensions à la liquidation et indexation des pensions liquidées</a:t>
            </a:r>
          </a:p>
        </p:txBody>
      </p:sp>
      <p:sp>
        <p:nvSpPr>
          <p:cNvPr id="4" name="Rectangle 3"/>
          <p:cNvSpPr/>
          <p:nvPr/>
        </p:nvSpPr>
        <p:spPr>
          <a:xfrm>
            <a:off x="990600" y="2056666"/>
            <a:ext cx="7302500" cy="3785652"/>
          </a:xfrm>
          <a:prstGeom prst="rect">
            <a:avLst/>
          </a:prstGeom>
        </p:spPr>
        <p:txBody>
          <a:bodyPr wrap="square">
            <a:spAutoFit/>
          </a:bodyPr>
          <a:lstStyle/>
          <a:p>
            <a:r>
              <a:rPr lang="fr-FR" sz="2400" dirty="0">
                <a:solidFill>
                  <a:srgbClr val="00368B"/>
                </a:solidFill>
              </a:rPr>
              <a:t>L’intérêt de la deuxième option est de majorer le taux de remplacement lors du passage à la retraite et ce d’autant plus que X est élevé : </a:t>
            </a:r>
          </a:p>
          <a:p>
            <a:pPr marL="342900" indent="-342900">
              <a:buFont typeface="Wingdings" panose="05000000000000000000" pitchFamily="2" charset="2"/>
              <a:buChar char="§"/>
            </a:pPr>
            <a:r>
              <a:rPr lang="fr-FR" sz="2400" dirty="0">
                <a:solidFill>
                  <a:srgbClr val="00368B"/>
                </a:solidFill>
              </a:rPr>
              <a:t>Pertinent si les assurés retirent plus de satisfaction pour un euro lorsqu’il est perçu les premières années de retraite. </a:t>
            </a:r>
          </a:p>
          <a:p>
            <a:pPr marL="342900" indent="-342900">
              <a:buFont typeface="Wingdings" panose="05000000000000000000" pitchFamily="2" charset="2"/>
              <a:buChar char="§"/>
            </a:pPr>
            <a:r>
              <a:rPr lang="fr-FR" sz="2400" b="1" i="1" dirty="0">
                <a:solidFill>
                  <a:srgbClr val="00368B"/>
                </a:solidFill>
              </a:rPr>
              <a:t>Permet de distribuer plus dès le départ</a:t>
            </a:r>
            <a:r>
              <a:rPr lang="fr-FR" sz="2400" dirty="0">
                <a:solidFill>
                  <a:srgbClr val="00368B"/>
                </a:solidFill>
              </a:rPr>
              <a:t> et ainsi de favoriser les retraités ayant les espérances de vie à la retraite les plus courtes par rapport à ceux ayant les espérances de vie les plus longues. </a:t>
            </a:r>
          </a:p>
        </p:txBody>
      </p:sp>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14</a:t>
            </a:fld>
            <a:endParaRPr lang="fr-FR" sz="1200" b="1" dirty="0">
              <a:solidFill>
                <a:schemeClr val="bg1"/>
              </a:solidFill>
            </a:endParaRPr>
          </a:p>
        </p:txBody>
      </p:sp>
    </p:spTree>
    <p:extLst>
      <p:ext uri="{BB962C8B-B14F-4D97-AF65-F5344CB8AC3E}">
        <p14:creationId xmlns:p14="http://schemas.microsoft.com/office/powerpoint/2010/main" val="1644020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Modalités d’indexation des droits et réponses aux chocs</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15</a:t>
            </a:fld>
            <a:endParaRPr lang="fr-FR" sz="1200" b="1" dirty="0">
              <a:solidFill>
                <a:schemeClr val="bg1"/>
              </a:solidFill>
            </a:endParaRPr>
          </a:p>
        </p:txBody>
      </p:sp>
    </p:spTree>
    <p:extLst>
      <p:ext uri="{BB962C8B-B14F-4D97-AF65-F5344CB8AC3E}">
        <p14:creationId xmlns:p14="http://schemas.microsoft.com/office/powerpoint/2010/main" val="1240393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Chocs simulés</a:t>
            </a:r>
          </a:p>
        </p:txBody>
      </p:sp>
      <p:sp>
        <p:nvSpPr>
          <p:cNvPr id="4" name="Rectangle 2"/>
          <p:cNvSpPr>
            <a:spLocks noChangeArrowheads="1"/>
          </p:cNvSpPr>
          <p:nvPr/>
        </p:nvSpPr>
        <p:spPr bwMode="auto">
          <a:xfrm>
            <a:off x="1111249" y="3195335"/>
            <a:ext cx="711835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Hypothèses de croissance de l’emploi et de la productivité en tendanciel </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et selon le choc simulé</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pic>
        <p:nvPicPr>
          <p:cNvPr id="2049" name="Imag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1248" y="3690937"/>
            <a:ext cx="7118352" cy="2630636"/>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rot="16200000">
            <a:off x="-381000" y="4882277"/>
            <a:ext cx="26289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6" name="Rectangle 5"/>
          <p:cNvSpPr/>
          <p:nvPr/>
        </p:nvSpPr>
        <p:spPr>
          <a:xfrm>
            <a:off x="933449" y="1285875"/>
            <a:ext cx="7439026" cy="1846659"/>
          </a:xfrm>
          <a:prstGeom prst="rect">
            <a:avLst/>
          </a:prstGeom>
        </p:spPr>
        <p:txBody>
          <a:bodyPr wrap="square">
            <a:spAutoFit/>
          </a:bodyPr>
          <a:lstStyle/>
          <a:p>
            <a:pPr marL="285750" lvl="0" indent="-285750" defTabSz="914400">
              <a:buFont typeface="Wingdings" panose="05000000000000000000" pitchFamily="2" charset="2"/>
              <a:buChar char="§"/>
            </a:pPr>
            <a:r>
              <a:rPr lang="fr-FR" altLang="fr-FR" dirty="0">
                <a:solidFill>
                  <a:srgbClr val="00368B"/>
                </a:solidFill>
                <a:ea typeface="Times New Roman" pitchFamily="18" charset="0"/>
                <a:cs typeface="Times New Roman" pitchFamily="18" charset="0"/>
              </a:rPr>
              <a:t>Deux chocs sont simulés :</a:t>
            </a:r>
          </a:p>
          <a:p>
            <a:pPr marL="742950" lvl="1" indent="-285750" defTabSz="914400">
              <a:buFont typeface="Wingdings" panose="05000000000000000000" pitchFamily="2" charset="2"/>
              <a:buChar char="Ø"/>
            </a:pPr>
            <a:r>
              <a:rPr lang="fr-FR" altLang="fr-FR" sz="1600" dirty="0">
                <a:solidFill>
                  <a:srgbClr val="00368B"/>
                </a:solidFill>
                <a:ea typeface="Times New Roman" pitchFamily="18" charset="0"/>
                <a:cs typeface="Times New Roman" pitchFamily="18" charset="0"/>
              </a:rPr>
              <a:t>Un choc démographique </a:t>
            </a:r>
            <a:r>
              <a:rPr lang="fr-FR" altLang="fr-FR" sz="1600" dirty="0">
                <a:ea typeface="Times New Roman" pitchFamily="18" charset="0"/>
                <a:cs typeface="Times New Roman" pitchFamily="18" charset="0"/>
              </a:rPr>
              <a:t>comparable au </a:t>
            </a:r>
            <a:r>
              <a:rPr lang="fr-FR" altLang="fr-FR" sz="1600" i="1" dirty="0">
                <a:ea typeface="Times New Roman" pitchFamily="18" charset="0"/>
                <a:cs typeface="Times New Roman" pitchFamily="18" charset="0"/>
              </a:rPr>
              <a:t>baby-boom</a:t>
            </a:r>
            <a:r>
              <a:rPr lang="fr-FR" altLang="fr-FR" sz="1600" dirty="0">
                <a:ea typeface="Times New Roman" pitchFamily="18" charset="0"/>
                <a:cs typeface="Times New Roman" pitchFamily="18" charset="0"/>
              </a:rPr>
              <a:t> ; le nombre de nouveaux cotisants augmente de 0,5 % au lieu de 0,1 % pendant 20 ans (de T+20 à T+39). </a:t>
            </a:r>
          </a:p>
          <a:p>
            <a:pPr marL="742950" lvl="1" indent="-285750" defTabSz="914400">
              <a:buFont typeface="Wingdings" panose="05000000000000000000" pitchFamily="2" charset="2"/>
              <a:buChar char="Ø"/>
            </a:pPr>
            <a:r>
              <a:rPr lang="fr-FR" altLang="fr-FR" sz="1600" dirty="0">
                <a:solidFill>
                  <a:srgbClr val="00368B"/>
                </a:solidFill>
                <a:ea typeface="Times New Roman" pitchFamily="18" charset="0"/>
                <a:cs typeface="Times New Roman" pitchFamily="18" charset="0"/>
              </a:rPr>
              <a:t>Un choc économique : </a:t>
            </a:r>
            <a:r>
              <a:rPr lang="fr-FR" altLang="fr-FR" sz="1600" dirty="0">
                <a:ea typeface="Times New Roman" pitchFamily="18" charset="0"/>
                <a:cs typeface="Times New Roman" pitchFamily="18" charset="0"/>
              </a:rPr>
              <a:t>croissance nulle du salaire moyen de T+20 à T+30, année où la croissance revient à sa tendance initiale de 1 % par an. Au cours de ce choc, la masse des rémunérations croît donc au rythme de la seule taille des générations. </a:t>
            </a:r>
            <a:endParaRPr lang="fr-FR" altLang="fr-FR" sz="700" dirty="0">
              <a:latin typeface="Arial" pitchFamily="34" charset="0"/>
              <a:cs typeface="Arial" pitchFamily="34" charset="0"/>
            </a:endParaRPr>
          </a:p>
        </p:txBody>
      </p:sp>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16</a:t>
            </a:fld>
            <a:endParaRPr lang="fr-FR" sz="1200" b="1" dirty="0">
              <a:solidFill>
                <a:schemeClr val="bg1"/>
              </a:solidFill>
            </a:endParaRPr>
          </a:p>
        </p:txBody>
      </p:sp>
    </p:spTree>
    <p:extLst>
      <p:ext uri="{BB962C8B-B14F-4D97-AF65-F5344CB8AC3E}">
        <p14:creationId xmlns:p14="http://schemas.microsoft.com/office/powerpoint/2010/main" val="3008769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Indexations alternatives</a:t>
            </a:r>
          </a:p>
        </p:txBody>
      </p:sp>
      <p:sp>
        <p:nvSpPr>
          <p:cNvPr id="6" name="Rectangle 5"/>
          <p:cNvSpPr/>
          <p:nvPr/>
        </p:nvSpPr>
        <p:spPr>
          <a:xfrm>
            <a:off x="933449" y="1285875"/>
            <a:ext cx="7770284" cy="4801314"/>
          </a:xfrm>
          <a:prstGeom prst="rect">
            <a:avLst/>
          </a:prstGeom>
        </p:spPr>
        <p:txBody>
          <a:bodyPr wrap="square">
            <a:spAutoFit/>
          </a:bodyPr>
          <a:lstStyle/>
          <a:p>
            <a:pPr marL="285750" lvl="0" indent="-285750" defTabSz="914400">
              <a:buFont typeface="Wingdings" panose="05000000000000000000" pitchFamily="2" charset="2"/>
              <a:buChar char="§"/>
            </a:pPr>
            <a:r>
              <a:rPr lang="fr-FR" altLang="fr-FR" sz="1600" b="1" dirty="0">
                <a:solidFill>
                  <a:srgbClr val="00368B"/>
                </a:solidFill>
                <a:ea typeface="Times New Roman" pitchFamily="18" charset="0"/>
                <a:cs typeface="Times New Roman" pitchFamily="18" charset="0"/>
              </a:rPr>
              <a:t>1ère option</a:t>
            </a:r>
            <a:r>
              <a:rPr lang="fr-FR" altLang="fr-FR" sz="1600" dirty="0">
                <a:solidFill>
                  <a:srgbClr val="00368B"/>
                </a:solidFill>
                <a:ea typeface="Times New Roman" pitchFamily="18" charset="0"/>
                <a:cs typeface="Times New Roman" pitchFamily="18" charset="0"/>
              </a:rPr>
              <a:t> </a:t>
            </a:r>
            <a:r>
              <a:rPr lang="fr-FR" altLang="fr-FR" sz="1600" b="1" dirty="0">
                <a:solidFill>
                  <a:srgbClr val="00368B"/>
                </a:solidFill>
                <a:ea typeface="Times New Roman" pitchFamily="18" charset="0"/>
                <a:cs typeface="Times New Roman" pitchFamily="18" charset="0"/>
              </a:rPr>
              <a:t>: l’indexation sur la masse des rémunérations</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Respect de la « règle d’or » : limite la possibilité de déficits ou d’excédents. </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Mais les taux de remplacement et les rendements peuvent être différents d’une génération à l’autre (en raison de leur taille respective) : enjeux d’équité intergénérationnelle. </a:t>
            </a:r>
            <a:endParaRPr lang="fr-FR" altLang="fr-FR" dirty="0">
              <a:solidFill>
                <a:srgbClr val="00368B"/>
              </a:solidFill>
              <a:ea typeface="Times New Roman" pitchFamily="18" charset="0"/>
              <a:cs typeface="Times New Roman" pitchFamily="18" charset="0"/>
            </a:endParaRPr>
          </a:p>
          <a:p>
            <a:pPr marL="285750" lvl="0" indent="-285750" defTabSz="914400">
              <a:spcBef>
                <a:spcPts val="1200"/>
              </a:spcBef>
              <a:buFont typeface="Wingdings" panose="05000000000000000000" pitchFamily="2" charset="2"/>
              <a:buChar char="§"/>
            </a:pPr>
            <a:r>
              <a:rPr lang="fr-FR" altLang="fr-FR" sz="1600" b="1" dirty="0">
                <a:solidFill>
                  <a:srgbClr val="00368B"/>
                </a:solidFill>
                <a:ea typeface="Times New Roman" pitchFamily="18" charset="0"/>
                <a:cs typeface="Times New Roman" pitchFamily="18" charset="0"/>
              </a:rPr>
              <a:t>2ème option : l’indexation sur le salaire moyen</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Permet de lisser les évolutions démographiques temporaires. </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Pour un assuré au RMPT, les droits acquis annuellement sont constants. </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Permet de garantir une certaine équité intergénérationnelle et de donner un rôle de stabilisation macroéconomique aux dépenses de pensions (non dépendantes de l’emploi).</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Mais création de réserves (respectivement de dettes) pérennes si la croissance de l’emploi est continûment croissante (respectivement décroissante) et taux de remplacement moins (respectivement plus) élevés que dans le cas d’une indexation sur la masse des rémunérations.</a:t>
            </a:r>
          </a:p>
          <a:p>
            <a:pPr marL="285750" lvl="0" indent="-285750" defTabSz="914400">
              <a:spcBef>
                <a:spcPts val="1200"/>
              </a:spcBef>
              <a:buFont typeface="Wingdings" panose="05000000000000000000" pitchFamily="2" charset="2"/>
              <a:buChar char="§"/>
            </a:pPr>
            <a:r>
              <a:rPr lang="fr-FR" altLang="fr-FR" sz="1600" b="1" dirty="0">
                <a:solidFill>
                  <a:srgbClr val="00368B"/>
                </a:solidFill>
                <a:ea typeface="Times New Roman" pitchFamily="18" charset="0"/>
                <a:cs typeface="Times New Roman" pitchFamily="18" charset="0"/>
              </a:rPr>
              <a:t>3ème option : l’indexation sur la masse des rémunérations tendancielle</a:t>
            </a:r>
            <a:endParaRPr lang="fr-FR" altLang="fr-FR" sz="1600" dirty="0">
              <a:solidFill>
                <a:srgbClr val="00368B"/>
              </a:solidFill>
              <a:ea typeface="Times New Roman" pitchFamily="18" charset="0"/>
              <a:cs typeface="Times New Roman" pitchFamily="18" charset="0"/>
            </a:endParaRP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Pondérer l’indexation de la RMPT par la croissance tendancielle de la population active. </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Permet de prendre en compte les évolutions tendancielles de l’emploi dues aux fluctuations démographiques prévisibles, notamment celles dues à la fécondité. </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Mais ne permet pas de prendre en compte les évolutions dues aux variations du taux de chômage autour d’une cible de long terme (taux de chômage structurel)</a:t>
            </a:r>
          </a:p>
          <a:p>
            <a:pPr marL="742950" lvl="1" indent="-285750" defTabSz="914400">
              <a:buFont typeface="Wingdings" panose="05000000000000000000" pitchFamily="2" charset="2"/>
              <a:buChar char="Ø"/>
            </a:pPr>
            <a:r>
              <a:rPr lang="fr-FR" altLang="fr-FR" sz="1400" dirty="0">
                <a:ea typeface="Times New Roman" pitchFamily="18" charset="0"/>
                <a:cs typeface="Times New Roman" pitchFamily="18" charset="0"/>
              </a:rPr>
              <a:t>Accumulation durable des réserves (ou des dettes) en cas de croissance (ou décroissance) pérenne de l’emploi liée, par exemple, à une baisse (hausse) durable du chômage. </a:t>
            </a:r>
          </a:p>
        </p:txBody>
      </p:sp>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17</a:t>
            </a:fld>
            <a:endParaRPr lang="fr-FR" sz="1200" b="1" dirty="0">
              <a:solidFill>
                <a:schemeClr val="bg1"/>
              </a:solidFill>
            </a:endParaRPr>
          </a:p>
        </p:txBody>
      </p:sp>
    </p:spTree>
    <p:extLst>
      <p:ext uri="{BB962C8B-B14F-4D97-AF65-F5344CB8AC3E}">
        <p14:creationId xmlns:p14="http://schemas.microsoft.com/office/powerpoint/2010/main" val="1685370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Réponses aux chocs selon le mode d’indexation</a:t>
            </a:r>
          </a:p>
        </p:txBody>
      </p:sp>
      <p:sp>
        <p:nvSpPr>
          <p:cNvPr id="4" name="Rectangle 2"/>
          <p:cNvSpPr>
            <a:spLocks noChangeArrowheads="1"/>
          </p:cNvSpPr>
          <p:nvPr/>
        </p:nvSpPr>
        <p:spPr bwMode="auto">
          <a:xfrm>
            <a:off x="642223" y="1839398"/>
            <a:ext cx="815907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Taux de remplacement selon la nature du choc et l’indexation des droits et des pensions</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pic>
        <p:nvPicPr>
          <p:cNvPr id="4097" name="Imag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2223" y="2254896"/>
            <a:ext cx="8248206" cy="31320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642223" y="5375050"/>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6"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18</a:t>
            </a:fld>
            <a:endParaRPr lang="fr-FR" sz="1200" b="1" dirty="0">
              <a:solidFill>
                <a:schemeClr val="bg1"/>
              </a:solidFill>
            </a:endParaRPr>
          </a:p>
        </p:txBody>
      </p:sp>
    </p:spTree>
    <p:extLst>
      <p:ext uri="{BB962C8B-B14F-4D97-AF65-F5344CB8AC3E}">
        <p14:creationId xmlns:p14="http://schemas.microsoft.com/office/powerpoint/2010/main" val="4662932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lstStyle/>
          <a:p>
            <a:r>
              <a:rPr lang="fr-FR" dirty="0"/>
              <a:t>Réponses aux chocs selon le mode d’indexation</a:t>
            </a:r>
          </a:p>
        </p:txBody>
      </p:sp>
      <p:sp>
        <p:nvSpPr>
          <p:cNvPr id="4" name="Rectangle 2"/>
          <p:cNvSpPr>
            <a:spLocks noChangeArrowheads="1"/>
          </p:cNvSpPr>
          <p:nvPr/>
        </p:nvSpPr>
        <p:spPr bwMode="auto">
          <a:xfrm>
            <a:off x="557293" y="1731676"/>
            <a:ext cx="82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a:r>
              <a:rPr lang="fr-FR" sz="1400" b="1" dirty="0">
                <a:solidFill>
                  <a:schemeClr val="tx1">
                    <a:lumMod val="65000"/>
                    <a:lumOff val="35000"/>
                  </a:schemeClr>
                </a:solidFill>
              </a:rPr>
              <a:t>Solde du système à taux de cotisation fixe, en % des cotisations,</a:t>
            </a:r>
            <a:br>
              <a:rPr lang="fr-FR" sz="1400" b="1" dirty="0">
                <a:solidFill>
                  <a:schemeClr val="tx1">
                    <a:lumMod val="65000"/>
                    <a:lumOff val="35000"/>
                  </a:schemeClr>
                </a:solidFill>
              </a:rPr>
            </a:br>
            <a:r>
              <a:rPr lang="fr-FR" sz="1400" b="1" dirty="0">
                <a:solidFill>
                  <a:schemeClr val="tx1">
                    <a:lumMod val="65000"/>
                    <a:lumOff val="35000"/>
                  </a:schemeClr>
                </a:solidFill>
              </a:rPr>
              <a:t>dans le cas d’un choc économique et selon la nature de l’indexation des pensions</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sp>
        <p:nvSpPr>
          <p:cNvPr id="5" name="Rectangle 3"/>
          <p:cNvSpPr>
            <a:spLocks noChangeArrowheads="1"/>
          </p:cNvSpPr>
          <p:nvPr/>
        </p:nvSpPr>
        <p:spPr bwMode="auto">
          <a:xfrm>
            <a:off x="557293" y="5375050"/>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Imag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293" y="2243050"/>
            <a:ext cx="8244000" cy="3132000"/>
          </a:xfrm>
          <a:prstGeom prst="rect">
            <a:avLst/>
          </a:prstGeom>
          <a:noFill/>
          <a:ln>
            <a:noFill/>
          </a:ln>
        </p:spPr>
      </p:pic>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19</a:t>
            </a:fld>
            <a:endParaRPr lang="fr-FR" sz="1200" b="1" dirty="0">
              <a:solidFill>
                <a:schemeClr val="bg1"/>
              </a:solidFill>
            </a:endParaRPr>
          </a:p>
        </p:txBody>
      </p:sp>
    </p:spTree>
    <p:extLst>
      <p:ext uri="{BB962C8B-B14F-4D97-AF65-F5344CB8AC3E}">
        <p14:creationId xmlns:p14="http://schemas.microsoft.com/office/powerpoint/2010/main" val="2260601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dirty="0"/>
              <a:t>Les différents modes de pilotage en répartition </a:t>
            </a:r>
          </a:p>
        </p:txBody>
      </p:sp>
      <p:sp>
        <p:nvSpPr>
          <p:cNvPr id="5" name="ZoneTexte 4"/>
          <p:cNvSpPr txBox="1"/>
          <p:nvPr/>
        </p:nvSpPr>
        <p:spPr>
          <a:xfrm rot="5400000">
            <a:off x="718465" y="1797697"/>
            <a:ext cx="997808" cy="1325002"/>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noAutofit/>
          </a:bodyPr>
          <a:lstStyle/>
          <a:p>
            <a:pPr algn="ctr"/>
            <a:r>
              <a:rPr lang="fr-FR" b="1" dirty="0">
                <a:cs typeface="Times New Roman" panose="02020603050405020304" pitchFamily="18" charset="0"/>
              </a:rPr>
              <a:t>Pilotage avec règle définie</a:t>
            </a:r>
          </a:p>
        </p:txBody>
      </p:sp>
      <p:sp>
        <p:nvSpPr>
          <p:cNvPr id="6" name="ZoneTexte 5"/>
          <p:cNvSpPr txBox="1"/>
          <p:nvPr/>
        </p:nvSpPr>
        <p:spPr>
          <a:xfrm>
            <a:off x="6232432" y="2156910"/>
            <a:ext cx="2628000" cy="648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r>
              <a:rPr lang="fr-FR" sz="1600" dirty="0">
                <a:solidFill>
                  <a:schemeClr val="tx1"/>
                </a:solidFill>
                <a:latin typeface="+mn-lt"/>
                <a:cs typeface="Times New Roman" panose="02020603050405020304" pitchFamily="18" charset="0"/>
              </a:rPr>
              <a:t>Avec ou sans rendement défini au préalable</a:t>
            </a:r>
          </a:p>
        </p:txBody>
      </p:sp>
      <p:sp>
        <p:nvSpPr>
          <p:cNvPr id="7" name="ZoneTexte 6"/>
          <p:cNvSpPr txBox="1"/>
          <p:nvPr/>
        </p:nvSpPr>
        <p:spPr>
          <a:xfrm>
            <a:off x="2092336" y="1292910"/>
            <a:ext cx="3989000" cy="648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r>
              <a:rPr lang="fr-FR" sz="1600" b="1" dirty="0">
                <a:solidFill>
                  <a:schemeClr val="tx1"/>
                </a:solidFill>
                <a:latin typeface="+mn-lt"/>
                <a:cs typeface="Times New Roman" panose="02020603050405020304" pitchFamily="18" charset="0"/>
              </a:rPr>
              <a:t>Prestations déterminées</a:t>
            </a:r>
          </a:p>
          <a:p>
            <a:pPr algn="ctr"/>
            <a:r>
              <a:rPr lang="fr-FR" sz="1600" i="1" dirty="0">
                <a:solidFill>
                  <a:schemeClr val="tx1"/>
                </a:solidFill>
                <a:cs typeface="Times New Roman" panose="02020603050405020304" pitchFamily="18" charset="0"/>
              </a:rPr>
              <a:t>Engagement sur le montant de la pension</a:t>
            </a:r>
          </a:p>
        </p:txBody>
      </p:sp>
      <p:sp>
        <p:nvSpPr>
          <p:cNvPr id="8" name="ZoneTexte 7"/>
          <p:cNvSpPr txBox="1"/>
          <p:nvPr/>
        </p:nvSpPr>
        <p:spPr>
          <a:xfrm>
            <a:off x="2092337" y="3020910"/>
            <a:ext cx="4002916" cy="648000"/>
          </a:xfrm>
          <a:prstGeom prst="rect">
            <a:avLst/>
          </a:prstGeom>
          <a:ln/>
        </p:spPr>
        <p:style>
          <a:lnRef idx="2">
            <a:schemeClr val="accent6"/>
          </a:lnRef>
          <a:fillRef idx="1">
            <a:schemeClr val="lt1"/>
          </a:fillRef>
          <a:effectRef idx="0">
            <a:schemeClr val="accent6"/>
          </a:effectRef>
          <a:fontRef idx="minor">
            <a:schemeClr val="dk1"/>
          </a:fontRef>
        </p:style>
        <p:txBody>
          <a:bodyPr wrap="square" rtlCol="0" anchor="ctr">
            <a:noAutofit/>
          </a:bodyPr>
          <a:lstStyle/>
          <a:p>
            <a:pPr algn="ctr"/>
            <a:r>
              <a:rPr lang="fr-FR" sz="1600" b="1" dirty="0">
                <a:solidFill>
                  <a:srgbClr val="00368B"/>
                </a:solidFill>
                <a:latin typeface="+mn-lt"/>
                <a:cs typeface="Times New Roman" panose="02020603050405020304" pitchFamily="18" charset="0"/>
              </a:rPr>
              <a:t>Rendement défini</a:t>
            </a:r>
          </a:p>
          <a:p>
            <a:pPr algn="ctr"/>
            <a:r>
              <a:rPr lang="fr-FR" sz="1600" i="1" dirty="0">
                <a:solidFill>
                  <a:srgbClr val="00368B"/>
                </a:solidFill>
                <a:cs typeface="Times New Roman" panose="02020603050405020304" pitchFamily="18" charset="0"/>
              </a:rPr>
              <a:t>Engagement sur le rendement de la cotisation</a:t>
            </a:r>
          </a:p>
        </p:txBody>
      </p:sp>
      <p:cxnSp>
        <p:nvCxnSpPr>
          <p:cNvPr id="11" name="Connecteur droit avec flèche 10"/>
          <p:cNvCxnSpPr>
            <a:cxnSpLocks/>
            <a:endCxn id="7" idx="1"/>
          </p:cNvCxnSpPr>
          <p:nvPr/>
        </p:nvCxnSpPr>
        <p:spPr>
          <a:xfrm flipV="1">
            <a:off x="1883681" y="1616910"/>
            <a:ext cx="208655" cy="86400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a:cxnSpLocks/>
            <a:endCxn id="8" idx="1"/>
          </p:cNvCxnSpPr>
          <p:nvPr/>
        </p:nvCxnSpPr>
        <p:spPr>
          <a:xfrm>
            <a:off x="1883681" y="2480909"/>
            <a:ext cx="208656" cy="864001"/>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19" name="ZoneTexte 18"/>
          <p:cNvSpPr txBox="1"/>
          <p:nvPr/>
        </p:nvSpPr>
        <p:spPr>
          <a:xfrm>
            <a:off x="2096147" y="2156910"/>
            <a:ext cx="3989000" cy="648000"/>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r>
              <a:rPr lang="fr-FR" sz="1600" b="1" dirty="0">
                <a:solidFill>
                  <a:schemeClr val="tx1"/>
                </a:solidFill>
                <a:latin typeface="+mn-lt"/>
                <a:cs typeface="Times New Roman" panose="02020603050405020304" pitchFamily="18" charset="0"/>
              </a:rPr>
              <a:t>Cotisations déterminées</a:t>
            </a:r>
          </a:p>
          <a:p>
            <a:pPr algn="ctr"/>
            <a:r>
              <a:rPr lang="fr-FR" sz="1600" i="1" dirty="0">
                <a:solidFill>
                  <a:schemeClr val="tx1"/>
                </a:solidFill>
                <a:cs typeface="Times New Roman" panose="02020603050405020304" pitchFamily="18" charset="0"/>
              </a:rPr>
              <a:t>Engagement sur le taux de cotisation</a:t>
            </a:r>
          </a:p>
        </p:txBody>
      </p:sp>
      <p:cxnSp>
        <p:nvCxnSpPr>
          <p:cNvPr id="20" name="Connecteur droit avec flèche 19"/>
          <p:cNvCxnSpPr>
            <a:cxnSpLocks/>
            <a:endCxn id="19" idx="1"/>
          </p:cNvCxnSpPr>
          <p:nvPr/>
        </p:nvCxnSpPr>
        <p:spPr>
          <a:xfrm>
            <a:off x="1883681" y="2480909"/>
            <a:ext cx="212466" cy="1"/>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73" name="ZoneTexte 72"/>
          <p:cNvSpPr txBox="1"/>
          <p:nvPr/>
        </p:nvSpPr>
        <p:spPr>
          <a:xfrm rot="5400000">
            <a:off x="644605" y="4287355"/>
            <a:ext cx="1145525" cy="1325001"/>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vert="vert270" wrap="square" rtlCol="0" anchor="ctr">
            <a:noAutofit/>
          </a:bodyPr>
          <a:lstStyle/>
          <a:p>
            <a:pPr algn="ctr"/>
            <a:r>
              <a:rPr lang="fr-FR" b="1" dirty="0">
                <a:cs typeface="Times New Roman" panose="02020603050405020304" pitchFamily="18" charset="0"/>
              </a:rPr>
              <a:t>Pilotage par le choix des leviers</a:t>
            </a:r>
          </a:p>
        </p:txBody>
      </p:sp>
      <p:sp>
        <p:nvSpPr>
          <p:cNvPr id="74" name="ZoneTexte 73"/>
          <p:cNvSpPr txBox="1"/>
          <p:nvPr/>
        </p:nvSpPr>
        <p:spPr>
          <a:xfrm>
            <a:off x="2096148" y="4590744"/>
            <a:ext cx="3780343" cy="72770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nchor="ctr">
            <a:noAutofit/>
          </a:bodyPr>
          <a:lstStyle/>
          <a:p>
            <a:pPr algn="ctr"/>
            <a:r>
              <a:rPr lang="fr-FR" sz="1600" dirty="0">
                <a:solidFill>
                  <a:schemeClr val="tx1"/>
                </a:solidFill>
                <a:latin typeface="+mn-lt"/>
                <a:cs typeface="Times New Roman" panose="02020603050405020304" pitchFamily="18" charset="0"/>
              </a:rPr>
              <a:t>Lien entre cotisations et prestations </a:t>
            </a:r>
            <a:br>
              <a:rPr lang="fr-FR" sz="1600" dirty="0">
                <a:solidFill>
                  <a:schemeClr val="tx1"/>
                </a:solidFill>
                <a:latin typeface="+mn-lt"/>
                <a:cs typeface="Times New Roman" panose="02020603050405020304" pitchFamily="18" charset="0"/>
              </a:rPr>
            </a:br>
            <a:r>
              <a:rPr lang="fr-FR" sz="1600" dirty="0">
                <a:solidFill>
                  <a:schemeClr val="tx1"/>
                </a:solidFill>
                <a:latin typeface="+mn-lt"/>
                <a:cs typeface="Times New Roman" panose="02020603050405020304" pitchFamily="18" charset="0"/>
              </a:rPr>
              <a:t>plus ou moins important</a:t>
            </a:r>
          </a:p>
        </p:txBody>
      </p:sp>
      <p:cxnSp>
        <p:nvCxnSpPr>
          <p:cNvPr id="81" name="Connecteur droit avec flèche 80"/>
          <p:cNvCxnSpPr>
            <a:cxnSpLocks/>
            <a:endCxn id="6" idx="1"/>
          </p:cNvCxnSpPr>
          <p:nvPr/>
        </p:nvCxnSpPr>
        <p:spPr>
          <a:xfrm>
            <a:off x="6046079" y="2480910"/>
            <a:ext cx="186353" cy="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cxnSp>
        <p:nvCxnSpPr>
          <p:cNvPr id="89" name="Connecteur droit avec flèche 88"/>
          <p:cNvCxnSpPr>
            <a:cxnSpLocks/>
            <a:stCxn id="73" idx="0"/>
            <a:endCxn id="74" idx="1"/>
          </p:cNvCxnSpPr>
          <p:nvPr/>
        </p:nvCxnSpPr>
        <p:spPr>
          <a:xfrm>
            <a:off x="1879868" y="4949856"/>
            <a:ext cx="216280" cy="4740"/>
          </a:xfrm>
          <a:prstGeom prst="straightConnector1">
            <a:avLst/>
          </a:prstGeom>
          <a:ln w="19050">
            <a:solidFill>
              <a:srgbClr val="002060"/>
            </a:solidFill>
            <a:tailEnd type="arrow"/>
          </a:ln>
        </p:spPr>
        <p:style>
          <a:lnRef idx="1">
            <a:schemeClr val="accent1"/>
          </a:lnRef>
          <a:fillRef idx="0">
            <a:schemeClr val="accent1"/>
          </a:fillRef>
          <a:effectRef idx="0">
            <a:schemeClr val="accent1"/>
          </a:effectRef>
          <a:fontRef idx="minor">
            <a:schemeClr val="tx1"/>
          </a:fontRef>
        </p:style>
      </p:cxnSp>
      <p:sp>
        <p:nvSpPr>
          <p:cNvPr id="2" name="Rectangle 1"/>
          <p:cNvSpPr/>
          <p:nvPr/>
        </p:nvSpPr>
        <p:spPr>
          <a:xfrm>
            <a:off x="6085147" y="4005672"/>
            <a:ext cx="2797607" cy="1754326"/>
          </a:xfrm>
          <a:prstGeom prst="rect">
            <a:avLst/>
          </a:prstGeom>
        </p:spPr>
        <p:txBody>
          <a:bodyPr wrap="square">
            <a:spAutoFit/>
          </a:bodyPr>
          <a:lstStyle/>
          <a:p>
            <a:r>
              <a:rPr lang="fr-FR" i="1" dirty="0">
                <a:solidFill>
                  <a:schemeClr val="tx1">
                    <a:lumMod val="65000"/>
                    <a:lumOff val="35000"/>
                  </a:schemeClr>
                </a:solidFill>
              </a:rPr>
              <a:t>Distinguer le pilotage de la technique de calcul des droits, même si certaines techniques permettent de répondre plus facilement aux objectifs et aux aléas.</a:t>
            </a:r>
          </a:p>
        </p:txBody>
      </p:sp>
      <p:sp>
        <p:nvSpPr>
          <p:cNvPr id="16" name="Espace réservé du numéro de diapositive 1"/>
          <p:cNvSpPr>
            <a:spLocks noGrp="1"/>
          </p:cNvSpPr>
          <p:nvPr>
            <p:ph type="sldNum" sz="quarter" idx="4294967295"/>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a:t>
            </a:fld>
            <a:endParaRPr lang="fr-FR" sz="1200" b="1" dirty="0">
              <a:solidFill>
                <a:schemeClr val="bg1"/>
              </a:solidFill>
            </a:endParaRPr>
          </a:p>
        </p:txBody>
      </p:sp>
    </p:spTree>
    <p:extLst>
      <p:ext uri="{BB962C8B-B14F-4D97-AF65-F5344CB8AC3E}">
        <p14:creationId xmlns:p14="http://schemas.microsoft.com/office/powerpoint/2010/main" val="1378607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9"/>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9" grpId="0" animBg="1"/>
      <p:bldP spid="73" grpId="0" animBg="1"/>
      <p:bldP spid="74" grpId="0" animBg="1"/>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dirty="0"/>
              <a:t>Réponses aux chocs selon la prise en compte ou non d’un rendement anticipé à la liquidation</a:t>
            </a:r>
          </a:p>
        </p:txBody>
      </p:sp>
      <p:sp>
        <p:nvSpPr>
          <p:cNvPr id="4" name="Rectangle 2"/>
          <p:cNvSpPr>
            <a:spLocks noChangeArrowheads="1"/>
          </p:cNvSpPr>
          <p:nvPr/>
        </p:nvSpPr>
        <p:spPr bwMode="auto">
          <a:xfrm>
            <a:off x="642222" y="1839398"/>
            <a:ext cx="8261255"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Taux de remplacement </a:t>
            </a:r>
            <a:r>
              <a:rPr lang="fr-FR" altLang="fr-FR" sz="1400" b="1" dirty="0">
                <a:solidFill>
                  <a:schemeClr val="tx1">
                    <a:lumMod val="65000"/>
                    <a:lumOff val="35000"/>
                  </a:schemeClr>
                </a:solidFill>
                <a:ea typeface="Times New Roman" pitchFamily="18" charset="0"/>
                <a:cs typeface="Times New Roman" pitchFamily="18" charset="0"/>
              </a:rPr>
              <a:t>selon la prise en compte ou non d’un rendement anticipé à la liquidation</a:t>
            </a:r>
          </a:p>
        </p:txBody>
      </p:sp>
      <p:sp>
        <p:nvSpPr>
          <p:cNvPr id="5" name="Rectangle 3"/>
          <p:cNvSpPr>
            <a:spLocks noChangeArrowheads="1"/>
          </p:cNvSpPr>
          <p:nvPr/>
        </p:nvSpPr>
        <p:spPr bwMode="auto">
          <a:xfrm>
            <a:off x="642223" y="5375050"/>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Imag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1990" y="2222500"/>
            <a:ext cx="8244000" cy="3132000"/>
          </a:xfrm>
          <a:prstGeom prst="rect">
            <a:avLst/>
          </a:prstGeom>
          <a:noFill/>
          <a:ln>
            <a:noFill/>
          </a:ln>
        </p:spPr>
      </p:pic>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20</a:t>
            </a:fld>
            <a:endParaRPr lang="fr-FR" sz="1200" b="1" dirty="0">
              <a:solidFill>
                <a:schemeClr val="bg1"/>
              </a:solidFill>
            </a:endParaRPr>
          </a:p>
        </p:txBody>
      </p:sp>
    </p:spTree>
    <p:extLst>
      <p:ext uri="{BB962C8B-B14F-4D97-AF65-F5344CB8AC3E}">
        <p14:creationId xmlns:p14="http://schemas.microsoft.com/office/powerpoint/2010/main" val="20927383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557293" y="1731676"/>
            <a:ext cx="82440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lgn="ctr" defTabSz="914400"/>
            <a:r>
              <a:rPr lang="fr-FR" sz="1400" b="1" dirty="0">
                <a:solidFill>
                  <a:schemeClr val="tx1">
                    <a:lumMod val="65000"/>
                    <a:lumOff val="35000"/>
                  </a:schemeClr>
                </a:solidFill>
              </a:rPr>
              <a:t>Solde du système à taux de cotisation fixe, en % des cotisations,</a:t>
            </a:r>
            <a:br>
              <a:rPr lang="fr-FR" sz="1400" b="1" dirty="0">
                <a:solidFill>
                  <a:schemeClr val="tx1">
                    <a:lumMod val="65000"/>
                    <a:lumOff val="35000"/>
                  </a:schemeClr>
                </a:solidFill>
              </a:rPr>
            </a:br>
            <a:r>
              <a:rPr lang="fr-FR" altLang="fr-FR" sz="1400" b="1" dirty="0">
                <a:solidFill>
                  <a:schemeClr val="tx1">
                    <a:lumMod val="65000"/>
                    <a:lumOff val="35000"/>
                  </a:schemeClr>
                </a:solidFill>
                <a:ea typeface="Times New Roman" pitchFamily="18" charset="0"/>
                <a:cs typeface="Times New Roman" pitchFamily="18" charset="0"/>
              </a:rPr>
              <a:t>selon la prise en compte ou non d’un rendement anticipé à la liquidation</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sp>
        <p:nvSpPr>
          <p:cNvPr id="5" name="Rectangle 3"/>
          <p:cNvSpPr>
            <a:spLocks noChangeArrowheads="1"/>
          </p:cNvSpPr>
          <p:nvPr/>
        </p:nvSpPr>
        <p:spPr bwMode="auto">
          <a:xfrm>
            <a:off x="557293" y="5375050"/>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7" name="Espace réservé du contenu 2"/>
          <p:cNvSpPr>
            <a:spLocks noGrp="1"/>
          </p:cNvSpPr>
          <p:nvPr>
            <p:ph idx="13"/>
          </p:nvPr>
        </p:nvSpPr>
        <p:spPr>
          <a:xfrm>
            <a:off x="1009650" y="574935"/>
            <a:ext cx="7893828" cy="710940"/>
          </a:xfrm>
        </p:spPr>
        <p:txBody>
          <a:bodyPr>
            <a:noAutofit/>
          </a:bodyPr>
          <a:lstStyle/>
          <a:p>
            <a:r>
              <a:rPr lang="fr-FR" dirty="0"/>
              <a:t>Réponses aux chocs selon la prise en compte ou non d’un rendement anticipé à la liquidation</a:t>
            </a:r>
          </a:p>
        </p:txBody>
      </p:sp>
      <p:pic>
        <p:nvPicPr>
          <p:cNvPr id="8" name="Imag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57293" y="2279650"/>
            <a:ext cx="8244000" cy="3132000"/>
          </a:xfrm>
          <a:prstGeom prst="rect">
            <a:avLst/>
          </a:prstGeom>
          <a:noFill/>
          <a:ln>
            <a:noFill/>
          </a:ln>
        </p:spPr>
      </p:pic>
      <p:sp>
        <p:nvSpPr>
          <p:cNvPr id="6"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21</a:t>
            </a:fld>
            <a:endParaRPr lang="fr-FR" sz="1200" b="1" dirty="0">
              <a:solidFill>
                <a:schemeClr val="bg1"/>
              </a:solidFill>
            </a:endParaRPr>
          </a:p>
        </p:txBody>
      </p:sp>
    </p:spTree>
    <p:extLst>
      <p:ext uri="{BB962C8B-B14F-4D97-AF65-F5344CB8AC3E}">
        <p14:creationId xmlns:p14="http://schemas.microsoft.com/office/powerpoint/2010/main" val="10353964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La prise en compte de l’espérance de vie à la liquidation</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22</a:t>
            </a:fld>
            <a:endParaRPr lang="fr-FR" sz="1200" b="1" dirty="0">
              <a:solidFill>
                <a:schemeClr val="bg1"/>
              </a:solidFill>
            </a:endParaRPr>
          </a:p>
        </p:txBody>
      </p:sp>
    </p:spTree>
    <p:extLst>
      <p:ext uri="{BB962C8B-B14F-4D97-AF65-F5344CB8AC3E}">
        <p14:creationId xmlns:p14="http://schemas.microsoft.com/office/powerpoint/2010/main" val="2849441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dirty="0"/>
              <a:t>Quelle prise en compte de l’évolution de l’espérance de vie ?</a:t>
            </a:r>
          </a:p>
        </p:txBody>
      </p:sp>
      <p:sp>
        <p:nvSpPr>
          <p:cNvPr id="6" name="Rectangle 5"/>
          <p:cNvSpPr/>
          <p:nvPr/>
        </p:nvSpPr>
        <p:spPr>
          <a:xfrm>
            <a:off x="933449" y="1657350"/>
            <a:ext cx="7439026" cy="4708981"/>
          </a:xfrm>
          <a:prstGeom prst="rect">
            <a:avLst/>
          </a:prstGeom>
        </p:spPr>
        <p:txBody>
          <a:bodyPr wrap="square">
            <a:spAutoFit/>
          </a:bodyPr>
          <a:lstStyle/>
          <a:p>
            <a:r>
              <a:rPr lang="fr-FR" sz="2000" dirty="0">
                <a:solidFill>
                  <a:srgbClr val="00368B"/>
                </a:solidFill>
              </a:rPr>
              <a:t>Augmentation de la durée de retraite augmente d’une année tous les 5 ans entre la 5</a:t>
            </a:r>
            <a:r>
              <a:rPr lang="fr-FR" sz="2000" baseline="30000" dirty="0">
                <a:solidFill>
                  <a:srgbClr val="00368B"/>
                </a:solidFill>
              </a:rPr>
              <a:t>ème</a:t>
            </a:r>
            <a:r>
              <a:rPr lang="fr-FR" sz="2000" dirty="0">
                <a:solidFill>
                  <a:srgbClr val="00368B"/>
                </a:solidFill>
              </a:rPr>
              <a:t> et la 100</a:t>
            </a:r>
            <a:r>
              <a:rPr lang="fr-FR" sz="2000" baseline="30000" dirty="0">
                <a:solidFill>
                  <a:srgbClr val="00368B"/>
                </a:solidFill>
              </a:rPr>
              <a:t>ème</a:t>
            </a:r>
            <a:r>
              <a:rPr lang="fr-FR" sz="2000" dirty="0">
                <a:solidFill>
                  <a:srgbClr val="00368B"/>
                </a:solidFill>
              </a:rPr>
              <a:t> période, passant ainsi de 20 ans à 40 ans sans aucune modification des carrières.</a:t>
            </a:r>
          </a:p>
          <a:p>
            <a:endParaRPr lang="fr-FR" sz="2000" dirty="0">
              <a:solidFill>
                <a:srgbClr val="00368B"/>
              </a:solidFill>
            </a:endParaRPr>
          </a:p>
          <a:p>
            <a:r>
              <a:rPr lang="fr-FR" sz="2000" dirty="0">
                <a:solidFill>
                  <a:srgbClr val="00368B"/>
                </a:solidFill>
              </a:rPr>
              <a:t>Trois modes d’intégration par le législateur de ce choc d’espérance de vie sont simulés :</a:t>
            </a:r>
          </a:p>
          <a:p>
            <a:pPr lvl="0"/>
            <a:r>
              <a:rPr lang="fr-FR" sz="2000" dirty="0">
                <a:solidFill>
                  <a:srgbClr val="00368B"/>
                </a:solidFill>
              </a:rPr>
              <a:t>1/ Le système anticipe parfaitement les effets de l’augmentation de la durée de vie ; le coefficient de conversion s’adapte dès la liquidation à la durée de retraite que va connaître la génération de retraités.</a:t>
            </a:r>
          </a:p>
          <a:p>
            <a:pPr lvl="0"/>
            <a:r>
              <a:rPr lang="fr-FR" sz="2000" dirty="0">
                <a:solidFill>
                  <a:srgbClr val="00368B"/>
                </a:solidFill>
              </a:rPr>
              <a:t>2/ Les coefficients s’ajustent avec retard au bout de 20 années, délai qui permet de constater la durée de retraite effective des générations précédentes. Les coefficients sont donc toujours décalés de 20 générations.</a:t>
            </a:r>
          </a:p>
          <a:p>
            <a:pPr lvl="0"/>
            <a:r>
              <a:rPr lang="fr-FR" sz="2000" dirty="0">
                <a:solidFill>
                  <a:srgbClr val="00368B"/>
                </a:solidFill>
              </a:rPr>
              <a:t>3/ Aucune adaptation des coefficients de conversion (permet de mesurer l’écart à l’équilibre).</a:t>
            </a:r>
            <a:endParaRPr lang="fr-FR" sz="2000" dirty="0">
              <a:solidFill>
                <a:srgbClr val="00368B"/>
              </a:solidFill>
              <a:effectLst/>
            </a:endParaRPr>
          </a:p>
        </p:txBody>
      </p:sp>
      <p:sp>
        <p:nvSpPr>
          <p:cNvPr id="4"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23</a:t>
            </a:fld>
            <a:endParaRPr lang="fr-FR" sz="1200" b="1" dirty="0">
              <a:solidFill>
                <a:schemeClr val="bg1"/>
              </a:solidFill>
            </a:endParaRPr>
          </a:p>
        </p:txBody>
      </p:sp>
    </p:spTree>
    <p:extLst>
      <p:ext uri="{BB962C8B-B14F-4D97-AF65-F5344CB8AC3E}">
        <p14:creationId xmlns:p14="http://schemas.microsoft.com/office/powerpoint/2010/main" val="8469897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dirty="0"/>
              <a:t>Réponses à l’augmentation de l’espérance de vie selon son anticipation ou non </a:t>
            </a:r>
          </a:p>
        </p:txBody>
      </p:sp>
      <p:sp>
        <p:nvSpPr>
          <p:cNvPr id="4" name="Rectangle 2"/>
          <p:cNvSpPr>
            <a:spLocks noChangeArrowheads="1"/>
          </p:cNvSpPr>
          <p:nvPr/>
        </p:nvSpPr>
        <p:spPr bwMode="auto">
          <a:xfrm>
            <a:off x="937498" y="1602761"/>
            <a:ext cx="7454026"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Taux de remplacement selon l’anticipation</a:t>
            </a:r>
            <a:r>
              <a:rPr kumimoji="0" lang="fr-FR" altLang="fr-FR" sz="1400" b="1" i="0" u="none" strike="noStrike" cap="none" normalizeH="0" dirty="0">
                <a:ln>
                  <a:noFill/>
                </a:ln>
                <a:solidFill>
                  <a:schemeClr val="tx1">
                    <a:lumMod val="65000"/>
                    <a:lumOff val="35000"/>
                  </a:schemeClr>
                </a:solidFill>
                <a:effectLst/>
                <a:ea typeface="Times New Roman" pitchFamily="18" charset="0"/>
                <a:cs typeface="Times New Roman" pitchFamily="18" charset="0"/>
              </a:rPr>
              <a:t> de l’évolution de l’espérance de vie</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sp>
        <p:nvSpPr>
          <p:cNvPr id="5" name="Rectangle 3"/>
          <p:cNvSpPr>
            <a:spLocks noChangeArrowheads="1"/>
          </p:cNvSpPr>
          <p:nvPr/>
        </p:nvSpPr>
        <p:spPr bwMode="auto">
          <a:xfrm>
            <a:off x="937498" y="5946550"/>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Imag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7497" y="1933576"/>
            <a:ext cx="7454027" cy="4012974"/>
          </a:xfrm>
          <a:prstGeom prst="rect">
            <a:avLst/>
          </a:prstGeom>
          <a:noFill/>
          <a:ln>
            <a:noFill/>
          </a:ln>
        </p:spPr>
      </p:pic>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24</a:t>
            </a:fld>
            <a:endParaRPr lang="fr-FR" sz="1200" b="1" dirty="0">
              <a:solidFill>
                <a:schemeClr val="bg1"/>
              </a:solidFill>
            </a:endParaRPr>
          </a:p>
        </p:txBody>
      </p:sp>
    </p:spTree>
    <p:extLst>
      <p:ext uri="{BB962C8B-B14F-4D97-AF65-F5344CB8AC3E}">
        <p14:creationId xmlns:p14="http://schemas.microsoft.com/office/powerpoint/2010/main" val="1634839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dirty="0"/>
              <a:t>Réponses à l’augmentation de l’espérance de vie selon son anticipation ou non </a:t>
            </a:r>
          </a:p>
        </p:txBody>
      </p:sp>
      <p:sp>
        <p:nvSpPr>
          <p:cNvPr id="4" name="Rectangle 2"/>
          <p:cNvSpPr>
            <a:spLocks noChangeArrowheads="1"/>
          </p:cNvSpPr>
          <p:nvPr/>
        </p:nvSpPr>
        <p:spPr bwMode="auto">
          <a:xfrm>
            <a:off x="937498" y="1495040"/>
            <a:ext cx="74540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altLang="fr-FR" sz="1400" b="1" dirty="0">
                <a:solidFill>
                  <a:schemeClr val="tx1">
                    <a:lumMod val="65000"/>
                    <a:lumOff val="35000"/>
                  </a:schemeClr>
                </a:solidFill>
                <a:ea typeface="Times New Roman" pitchFamily="18" charset="0"/>
                <a:cs typeface="Times New Roman" pitchFamily="18" charset="0"/>
              </a:rPr>
              <a:t>Solde du système de retraite, en % des cotisations,</a:t>
            </a: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 selon l’anticipation</a:t>
            </a:r>
            <a:r>
              <a:rPr kumimoji="0" lang="fr-FR" altLang="fr-FR" sz="1400" b="1" i="0" u="none" strike="noStrike" cap="none" normalizeH="0" dirty="0">
                <a:ln>
                  <a:noFill/>
                </a:ln>
                <a:solidFill>
                  <a:schemeClr val="tx1">
                    <a:lumMod val="65000"/>
                    <a:lumOff val="35000"/>
                  </a:schemeClr>
                </a:solidFill>
                <a:effectLst/>
                <a:ea typeface="Times New Roman" pitchFamily="18" charset="0"/>
                <a:cs typeface="Times New Roman" pitchFamily="18" charset="0"/>
              </a:rPr>
              <a:t> de l’évolution de l’espérance de vie</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sp>
        <p:nvSpPr>
          <p:cNvPr id="5" name="Rectangle 3"/>
          <p:cNvSpPr>
            <a:spLocks noChangeArrowheads="1"/>
          </p:cNvSpPr>
          <p:nvPr/>
        </p:nvSpPr>
        <p:spPr bwMode="auto">
          <a:xfrm>
            <a:off x="1080373" y="6090231"/>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7" name="Image 6"/>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09649" y="2018259"/>
            <a:ext cx="7019925" cy="4071971"/>
          </a:xfrm>
          <a:prstGeom prst="rect">
            <a:avLst/>
          </a:prstGeom>
          <a:noFill/>
          <a:ln>
            <a:noFill/>
          </a:ln>
        </p:spPr>
      </p:pic>
      <p:sp>
        <p:nvSpPr>
          <p:cNvPr id="6"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25</a:t>
            </a:fld>
            <a:endParaRPr lang="fr-FR" sz="1200" b="1" dirty="0">
              <a:solidFill>
                <a:schemeClr val="bg1"/>
              </a:solidFill>
            </a:endParaRPr>
          </a:p>
        </p:txBody>
      </p:sp>
    </p:spTree>
    <p:extLst>
      <p:ext uri="{BB962C8B-B14F-4D97-AF65-F5344CB8AC3E}">
        <p14:creationId xmlns:p14="http://schemas.microsoft.com/office/powerpoint/2010/main" val="1634839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p:txBody>
          <a:bodyPr>
            <a:noAutofit/>
          </a:bodyPr>
          <a:lstStyle/>
          <a:p>
            <a:r>
              <a:rPr lang="fr-FR" dirty="0"/>
              <a:t>Réponses à l’augmentation de l’espérance de vie selon son anticipation ou non </a:t>
            </a:r>
          </a:p>
        </p:txBody>
      </p:sp>
      <p:sp>
        <p:nvSpPr>
          <p:cNvPr id="4" name="Rectangle 2"/>
          <p:cNvSpPr>
            <a:spLocks noChangeArrowheads="1"/>
          </p:cNvSpPr>
          <p:nvPr/>
        </p:nvSpPr>
        <p:spPr bwMode="auto">
          <a:xfrm>
            <a:off x="937498" y="1495040"/>
            <a:ext cx="745402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fr-FR" altLang="fr-FR" sz="1400" b="1" dirty="0">
                <a:solidFill>
                  <a:schemeClr val="tx1">
                    <a:lumMod val="65000"/>
                    <a:lumOff val="35000"/>
                  </a:schemeClr>
                </a:solidFill>
                <a:ea typeface="Times New Roman" pitchFamily="18" charset="0"/>
                <a:cs typeface="Times New Roman" pitchFamily="18" charset="0"/>
              </a:rPr>
              <a:t>Solde cumulé du système de retraite, en % des cotisations,</a:t>
            </a:r>
            <a:r>
              <a:rPr kumimoji="0" lang="fr-FR" altLang="fr-FR" sz="1400" b="1" i="0" u="none" strike="noStrike" cap="none" normalizeH="0" baseline="0" dirty="0">
                <a:ln>
                  <a:noFill/>
                </a:ln>
                <a:solidFill>
                  <a:schemeClr val="tx1">
                    <a:lumMod val="65000"/>
                    <a:lumOff val="35000"/>
                  </a:schemeClr>
                </a:solidFill>
                <a:effectLst/>
                <a:ea typeface="Times New Roman" pitchFamily="18" charset="0"/>
                <a:cs typeface="Times New Roman" pitchFamily="18" charset="0"/>
              </a:rPr>
              <a:t> selon l’anticipation</a:t>
            </a:r>
            <a:r>
              <a:rPr kumimoji="0" lang="fr-FR" altLang="fr-FR" sz="1400" b="1" i="0" u="none" strike="noStrike" cap="none" normalizeH="0" dirty="0">
                <a:ln>
                  <a:noFill/>
                </a:ln>
                <a:solidFill>
                  <a:schemeClr val="tx1">
                    <a:lumMod val="65000"/>
                    <a:lumOff val="35000"/>
                  </a:schemeClr>
                </a:solidFill>
                <a:effectLst/>
                <a:ea typeface="Times New Roman" pitchFamily="18" charset="0"/>
                <a:cs typeface="Times New Roman" pitchFamily="18" charset="0"/>
              </a:rPr>
              <a:t> de l’évolution de l’espérance de vie</a:t>
            </a:r>
            <a:endParaRPr kumimoji="0" lang="fr-FR" altLang="fr-FR" sz="900" b="0" i="0" u="none" strike="noStrike" cap="none" normalizeH="0" baseline="0" dirty="0">
              <a:ln>
                <a:noFill/>
              </a:ln>
              <a:solidFill>
                <a:schemeClr val="tx1">
                  <a:lumMod val="65000"/>
                  <a:lumOff val="35000"/>
                </a:schemeClr>
              </a:solidFill>
              <a:effectLst/>
              <a:latin typeface="Arial" pitchFamily="34" charset="0"/>
              <a:cs typeface="Arial" pitchFamily="34" charset="0"/>
            </a:endParaRPr>
          </a:p>
        </p:txBody>
      </p:sp>
      <p:sp>
        <p:nvSpPr>
          <p:cNvPr id="5" name="Rectangle 3"/>
          <p:cNvSpPr>
            <a:spLocks noChangeArrowheads="1"/>
          </p:cNvSpPr>
          <p:nvPr/>
        </p:nvSpPr>
        <p:spPr bwMode="auto">
          <a:xfrm>
            <a:off x="1080373" y="6090231"/>
            <a:ext cx="2028825"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3619500" algn="l"/>
              </a:tabLst>
              <a:defRPr>
                <a:solidFill>
                  <a:schemeClr val="tx1"/>
                </a:solidFill>
                <a:latin typeface="Arial" pitchFamily="34" charset="0"/>
                <a:cs typeface="Arial" pitchFamily="34" charset="0"/>
              </a:defRPr>
            </a:lvl1pPr>
            <a:lvl2pPr>
              <a:tabLst>
                <a:tab pos="3619500" algn="l"/>
              </a:tabLst>
              <a:defRPr>
                <a:solidFill>
                  <a:schemeClr val="tx1"/>
                </a:solidFill>
                <a:latin typeface="Arial" pitchFamily="34" charset="0"/>
                <a:cs typeface="Arial" pitchFamily="34" charset="0"/>
              </a:defRPr>
            </a:lvl2pPr>
            <a:lvl3pPr>
              <a:tabLst>
                <a:tab pos="3619500" algn="l"/>
              </a:tabLst>
              <a:defRPr>
                <a:solidFill>
                  <a:schemeClr val="tx1"/>
                </a:solidFill>
                <a:latin typeface="Arial" pitchFamily="34" charset="0"/>
                <a:cs typeface="Arial" pitchFamily="34" charset="0"/>
              </a:defRPr>
            </a:lvl3pPr>
            <a:lvl4pPr>
              <a:tabLst>
                <a:tab pos="3619500" algn="l"/>
              </a:tabLst>
              <a:defRPr>
                <a:solidFill>
                  <a:schemeClr val="tx1"/>
                </a:solidFill>
                <a:latin typeface="Arial" pitchFamily="34" charset="0"/>
                <a:cs typeface="Arial" pitchFamily="34" charset="0"/>
              </a:defRPr>
            </a:lvl4pPr>
            <a:lvl5pPr>
              <a:tabLst>
                <a:tab pos="3619500" algn="l"/>
              </a:tabLst>
              <a:defRPr>
                <a:solidFill>
                  <a:schemeClr val="tx1"/>
                </a:solidFill>
                <a:latin typeface="Arial" pitchFamily="34" charset="0"/>
                <a:cs typeface="Arial" pitchFamily="34" charset="0"/>
              </a:defRPr>
            </a:lvl5pPr>
            <a:lvl6pPr fontAlgn="base">
              <a:spcBef>
                <a:spcPct val="0"/>
              </a:spcBef>
              <a:spcAft>
                <a:spcPct val="0"/>
              </a:spcAft>
              <a:tabLst>
                <a:tab pos="3619500" algn="l"/>
              </a:tabLst>
              <a:defRPr>
                <a:solidFill>
                  <a:schemeClr val="tx1"/>
                </a:solidFill>
                <a:latin typeface="Arial" pitchFamily="34" charset="0"/>
                <a:cs typeface="Arial" pitchFamily="34" charset="0"/>
              </a:defRPr>
            </a:lvl6pPr>
            <a:lvl7pPr fontAlgn="base">
              <a:spcBef>
                <a:spcPct val="0"/>
              </a:spcBef>
              <a:spcAft>
                <a:spcPct val="0"/>
              </a:spcAft>
              <a:tabLst>
                <a:tab pos="3619500" algn="l"/>
              </a:tabLst>
              <a:defRPr>
                <a:solidFill>
                  <a:schemeClr val="tx1"/>
                </a:solidFill>
                <a:latin typeface="Arial" pitchFamily="34" charset="0"/>
                <a:cs typeface="Arial" pitchFamily="34" charset="0"/>
              </a:defRPr>
            </a:lvl7pPr>
            <a:lvl8pPr fontAlgn="base">
              <a:spcBef>
                <a:spcPct val="0"/>
              </a:spcBef>
              <a:spcAft>
                <a:spcPct val="0"/>
              </a:spcAft>
              <a:tabLst>
                <a:tab pos="3619500" algn="l"/>
              </a:tabLst>
              <a:defRPr>
                <a:solidFill>
                  <a:schemeClr val="tx1"/>
                </a:solidFill>
                <a:latin typeface="Arial" pitchFamily="34" charset="0"/>
                <a:cs typeface="Arial" pitchFamily="34" charset="0"/>
              </a:defRPr>
            </a:lvl8pPr>
            <a:lvl9pPr fontAlgn="base">
              <a:spcBef>
                <a:spcPct val="0"/>
              </a:spcBef>
              <a:spcAft>
                <a:spcPct val="0"/>
              </a:spcAft>
              <a:tabLst>
                <a:tab pos="3619500" algn="l"/>
              </a:tabLst>
              <a:defRPr>
                <a:solidFill>
                  <a:schemeClr val="tx1"/>
                </a:solidFill>
                <a:latin typeface="Arial" pitchFamily="34" charset="0"/>
                <a:cs typeface="Arial"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tab pos="3619500" algn="l"/>
              </a:tabLst>
            </a:pPr>
            <a:r>
              <a:rPr kumimoji="0" lang="fr-FR" altLang="fr-FR" sz="1000" b="0" i="1" u="none" strike="noStrike" cap="none" normalizeH="0" baseline="0" dirty="0">
                <a:ln>
                  <a:noFill/>
                </a:ln>
                <a:solidFill>
                  <a:schemeClr val="tx1"/>
                </a:solidFill>
                <a:effectLst/>
                <a:latin typeface="Calibri" pitchFamily="34" charset="0"/>
                <a:ea typeface="Times New Roman" pitchFamily="18" charset="0"/>
                <a:cs typeface="Times New Roman" pitchFamily="18" charset="0"/>
              </a:rPr>
              <a:t>Source : maquette SG-COR 2019.</a:t>
            </a:r>
            <a:endParaRPr kumimoji="0" lang="fr-FR" altLang="fr-FR" sz="1800" b="0" i="0" u="none" strike="noStrike" cap="none" normalizeH="0" baseline="0" dirty="0">
              <a:ln>
                <a:noFill/>
              </a:ln>
              <a:solidFill>
                <a:schemeClr val="tx1"/>
              </a:solidFill>
              <a:effectLst/>
              <a:latin typeface="Arial" pitchFamily="34" charset="0"/>
              <a:cs typeface="Arial" pitchFamily="34" charset="0"/>
            </a:endParaRPr>
          </a:p>
        </p:txBody>
      </p:sp>
      <p:pic>
        <p:nvPicPr>
          <p:cNvPr id="6" name="Imag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16619" y="2088691"/>
            <a:ext cx="6895783" cy="4001540"/>
          </a:xfrm>
          <a:prstGeom prst="rect">
            <a:avLst/>
          </a:prstGeom>
          <a:noFill/>
          <a:ln>
            <a:noFill/>
          </a:ln>
        </p:spPr>
      </p:pic>
      <p:sp>
        <p:nvSpPr>
          <p:cNvPr id="7"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26</a:t>
            </a:fld>
            <a:endParaRPr lang="fr-FR" sz="1200" b="1" dirty="0">
              <a:solidFill>
                <a:schemeClr val="bg1"/>
              </a:solidFill>
            </a:endParaRPr>
          </a:p>
        </p:txBody>
      </p:sp>
    </p:spTree>
    <p:extLst>
      <p:ext uri="{BB962C8B-B14F-4D97-AF65-F5344CB8AC3E}">
        <p14:creationId xmlns:p14="http://schemas.microsoft.com/office/powerpoint/2010/main" val="10613938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En guise de conclusion</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27</a:t>
            </a:fld>
            <a:endParaRPr lang="fr-FR" sz="1200" b="1" dirty="0">
              <a:solidFill>
                <a:schemeClr val="bg1"/>
              </a:solidFill>
            </a:endParaRPr>
          </a:p>
        </p:txBody>
      </p:sp>
    </p:spTree>
    <p:extLst>
      <p:ext uri="{BB962C8B-B14F-4D97-AF65-F5344CB8AC3E}">
        <p14:creationId xmlns:p14="http://schemas.microsoft.com/office/powerpoint/2010/main" val="371483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7343317" cy="461665"/>
          </a:xfrm>
          <a:prstGeom prst="rect">
            <a:avLst/>
          </a:prstGeom>
        </p:spPr>
        <p:txBody>
          <a:bodyPr wrap="square">
            <a:noAutofit/>
          </a:bodyPr>
          <a:lstStyle/>
          <a:p>
            <a:pPr>
              <a:spcBef>
                <a:spcPts val="0"/>
              </a:spcBef>
            </a:pPr>
            <a:r>
              <a:rPr lang="fr-FR" sz="2400" b="1" i="1" dirty="0">
                <a:solidFill>
                  <a:srgbClr val="00368B"/>
                </a:solidFill>
              </a:rPr>
              <a:t>La mise en place d’un mécanisme correcteur</a:t>
            </a:r>
          </a:p>
        </p:txBody>
      </p:sp>
      <p:sp>
        <p:nvSpPr>
          <p:cNvPr id="4" name="Rectangle 3"/>
          <p:cNvSpPr/>
          <p:nvPr/>
        </p:nvSpPr>
        <p:spPr>
          <a:xfrm>
            <a:off x="1009650" y="1473974"/>
            <a:ext cx="7651750" cy="4693593"/>
          </a:xfrm>
          <a:prstGeom prst="rect">
            <a:avLst/>
          </a:prstGeom>
        </p:spPr>
        <p:txBody>
          <a:bodyPr wrap="square">
            <a:spAutoFit/>
          </a:bodyPr>
          <a:lstStyle/>
          <a:p>
            <a:r>
              <a:rPr lang="fr-FR" sz="2300" dirty="0">
                <a:solidFill>
                  <a:srgbClr val="00368B"/>
                </a:solidFill>
              </a:rPr>
              <a:t>Si l’objectif prioritaire du système de retraite est d’être équilibré, un mécanisme correcteur permettant de revenir automatiquement vers l’équilibre peut être nécessaire :</a:t>
            </a:r>
          </a:p>
          <a:p>
            <a:pPr marL="342900" indent="-342900">
              <a:buFont typeface="Wingdings" panose="05000000000000000000" pitchFamily="2" charset="2"/>
              <a:buChar char="§"/>
            </a:pPr>
            <a:r>
              <a:rPr lang="fr-FR" sz="2300" dirty="0">
                <a:solidFill>
                  <a:srgbClr val="00368B"/>
                </a:solidFill>
              </a:rPr>
              <a:t>Si l’indice de revalorisation des pensions diffère de la masse des rémunérations observée (cas d’une indexation sur la RMPT ou sur la masse des rémunérations tendancielle).</a:t>
            </a:r>
          </a:p>
          <a:p>
            <a:pPr marL="342900" indent="-342900">
              <a:buFont typeface="Wingdings" panose="05000000000000000000" pitchFamily="2" charset="2"/>
              <a:buChar char="§"/>
            </a:pPr>
            <a:r>
              <a:rPr lang="fr-FR" sz="2300" dirty="0">
                <a:solidFill>
                  <a:srgbClr val="00368B"/>
                </a:solidFill>
              </a:rPr>
              <a:t>S’il existe un écart entre la durée de la retraite estimée lors de la liquidation et celle effectivement observée lors du décès du dernier assuré de la génération.</a:t>
            </a:r>
          </a:p>
          <a:p>
            <a:pPr marL="342900" indent="-342900">
              <a:buFont typeface="Wingdings" panose="05000000000000000000" pitchFamily="2" charset="2"/>
              <a:buChar char="§"/>
            </a:pPr>
            <a:endParaRPr lang="fr-FR" sz="2300" dirty="0">
              <a:solidFill>
                <a:srgbClr val="00368B"/>
              </a:solidFill>
            </a:endParaRPr>
          </a:p>
          <a:p>
            <a:r>
              <a:rPr lang="fr-FR" sz="2300" dirty="0">
                <a:solidFill>
                  <a:srgbClr val="00368B"/>
                </a:solidFill>
              </a:rPr>
              <a:t>En tout état de cause, le retour à l’équilibre n’est pas immédiat, quelles que soient l’indexation retenue et la nature du choc comme le montrent les résultats de la maquette.</a:t>
            </a:r>
          </a:p>
        </p:txBody>
      </p:sp>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28</a:t>
            </a:fld>
            <a:endParaRPr lang="fr-FR" sz="1200" b="1" dirty="0">
              <a:solidFill>
                <a:schemeClr val="bg1"/>
              </a:solidFill>
            </a:endParaRPr>
          </a:p>
        </p:txBody>
      </p:sp>
    </p:spTree>
    <p:extLst>
      <p:ext uri="{BB962C8B-B14F-4D97-AF65-F5344CB8AC3E}">
        <p14:creationId xmlns:p14="http://schemas.microsoft.com/office/powerpoint/2010/main" val="11448962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7343317" cy="461665"/>
          </a:xfrm>
          <a:prstGeom prst="rect">
            <a:avLst/>
          </a:prstGeom>
        </p:spPr>
        <p:txBody>
          <a:bodyPr wrap="square">
            <a:noAutofit/>
          </a:bodyPr>
          <a:lstStyle/>
          <a:p>
            <a:pPr>
              <a:spcBef>
                <a:spcPts val="0"/>
              </a:spcBef>
            </a:pPr>
            <a:r>
              <a:rPr lang="fr-FR" sz="2400" b="1" i="1" dirty="0">
                <a:solidFill>
                  <a:srgbClr val="00368B"/>
                </a:solidFill>
              </a:rPr>
              <a:t>Forces et limites</a:t>
            </a:r>
          </a:p>
        </p:txBody>
      </p:sp>
      <p:sp>
        <p:nvSpPr>
          <p:cNvPr id="5" name="Rectangle 4"/>
          <p:cNvSpPr/>
          <p:nvPr/>
        </p:nvSpPr>
        <p:spPr>
          <a:xfrm>
            <a:off x="1117600" y="1472204"/>
            <a:ext cx="7327900" cy="5216813"/>
          </a:xfrm>
          <a:prstGeom prst="rect">
            <a:avLst/>
          </a:prstGeom>
        </p:spPr>
        <p:txBody>
          <a:bodyPr wrap="square">
            <a:spAutoFit/>
          </a:bodyPr>
          <a:lstStyle/>
          <a:p>
            <a:r>
              <a:rPr lang="fr-FR" sz="2000" b="1" dirty="0">
                <a:solidFill>
                  <a:srgbClr val="00368B"/>
                </a:solidFill>
              </a:rPr>
              <a:t>Les forces </a:t>
            </a:r>
          </a:p>
          <a:p>
            <a:pPr marL="285750" indent="-285750">
              <a:buFont typeface="Arial" panose="020B0604020202020204" pitchFamily="34" charset="0"/>
              <a:buChar char="•"/>
            </a:pPr>
            <a:r>
              <a:rPr lang="fr-FR" dirty="0">
                <a:solidFill>
                  <a:srgbClr val="00368B"/>
                </a:solidFill>
              </a:rPr>
              <a:t>Un système à rendement défini permet de retourner à l'équilibre financier par construction ce qui est susceptible de favoriser la confiance dans la répartition.</a:t>
            </a:r>
          </a:p>
          <a:p>
            <a:pPr marL="285750" indent="-285750">
              <a:buFont typeface="Arial" panose="020B0604020202020204" pitchFamily="34" charset="0"/>
              <a:buChar char="•"/>
            </a:pPr>
            <a:r>
              <a:rPr lang="fr-FR" dirty="0">
                <a:solidFill>
                  <a:srgbClr val="00368B"/>
                </a:solidFill>
              </a:rPr>
              <a:t>Il permet de partager les risques entre les cotisants et les retraités en cas de choc.</a:t>
            </a:r>
          </a:p>
          <a:p>
            <a:pPr marL="285750" lvl="0" indent="-285750">
              <a:buFont typeface="Arial" panose="020B0604020202020204" pitchFamily="34" charset="0"/>
              <a:buChar char="•"/>
            </a:pPr>
            <a:r>
              <a:rPr lang="fr-FR" dirty="0">
                <a:solidFill>
                  <a:srgbClr val="00368B"/>
                </a:solidFill>
              </a:rPr>
              <a:t>Avec ce système, l’assuré est certain de recevoir sous forme de pension l'équivalent actuariel de ses cotisations. Ses droits ne peuvent être modifiés par des décisions du gestionnaire du système de retraite.</a:t>
            </a:r>
          </a:p>
          <a:p>
            <a:pPr lvl="0"/>
            <a:endParaRPr lang="fr-FR" sz="2000" dirty="0">
              <a:solidFill>
                <a:srgbClr val="00368B"/>
              </a:solidFill>
            </a:endParaRPr>
          </a:p>
          <a:p>
            <a:r>
              <a:rPr lang="fr-FR" sz="2000" b="1" dirty="0">
                <a:solidFill>
                  <a:srgbClr val="00368B"/>
                </a:solidFill>
              </a:rPr>
              <a:t>Les limites </a:t>
            </a:r>
            <a:endParaRPr lang="fr-FR" sz="2000" dirty="0">
              <a:solidFill>
                <a:srgbClr val="00368B"/>
              </a:solidFill>
            </a:endParaRPr>
          </a:p>
          <a:p>
            <a:pPr marL="342900" lvl="0" indent="-342900">
              <a:buFont typeface="Arial" panose="020B0604020202020204" pitchFamily="34" charset="0"/>
              <a:buChar char="•"/>
            </a:pPr>
            <a:r>
              <a:rPr lang="fr-FR" dirty="0">
                <a:solidFill>
                  <a:srgbClr val="00368B"/>
                </a:solidFill>
              </a:rPr>
              <a:t>La prise en compte des évolutions d’espérance de vie est difficile à réaliser </a:t>
            </a:r>
            <a:r>
              <a:rPr lang="fr-FR" i="1" dirty="0">
                <a:solidFill>
                  <a:srgbClr val="00368B"/>
                </a:solidFill>
              </a:rPr>
              <a:t>ex ante</a:t>
            </a:r>
            <a:r>
              <a:rPr lang="fr-FR" dirty="0">
                <a:solidFill>
                  <a:srgbClr val="00368B"/>
                </a:solidFill>
              </a:rPr>
              <a:t>.</a:t>
            </a:r>
          </a:p>
          <a:p>
            <a:pPr marL="342900" lvl="0" indent="-342900">
              <a:buFont typeface="Arial" panose="020B0604020202020204" pitchFamily="34" charset="0"/>
              <a:buChar char="•"/>
            </a:pPr>
            <a:r>
              <a:rPr lang="fr-FR" dirty="0">
                <a:solidFill>
                  <a:srgbClr val="00368B"/>
                </a:solidFill>
              </a:rPr>
              <a:t>Un système exigeant pour les décideurs en matière de retraite qui doivent accepter de s’autolimiter dans leurs interventions</a:t>
            </a:r>
          </a:p>
          <a:p>
            <a:pPr marL="342900" lvl="0" indent="-342900">
              <a:buFont typeface="Arial" panose="020B0604020202020204" pitchFamily="34" charset="0"/>
              <a:buChar char="•"/>
            </a:pPr>
            <a:r>
              <a:rPr lang="fr-FR" dirty="0">
                <a:solidFill>
                  <a:srgbClr val="00368B"/>
                </a:solidFill>
              </a:rPr>
              <a:t>Un système complexe à expliquer pour les assurés (beaucoup ou un peu plus que les autres ?)</a:t>
            </a:r>
          </a:p>
          <a:p>
            <a:pPr marL="285750" lvl="0" indent="-285750">
              <a:buFont typeface="Arial" panose="020B0604020202020204" pitchFamily="34" charset="0"/>
              <a:buChar char="•"/>
            </a:pPr>
            <a:endParaRPr lang="fr-FR" sz="2000" dirty="0">
              <a:solidFill>
                <a:srgbClr val="00368B"/>
              </a:solidFill>
            </a:endParaRPr>
          </a:p>
        </p:txBody>
      </p:sp>
      <p:sp>
        <p:nvSpPr>
          <p:cNvPr id="6"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29</a:t>
            </a:fld>
            <a:endParaRPr lang="fr-FR" sz="1200" b="1" dirty="0">
              <a:solidFill>
                <a:schemeClr val="bg1"/>
              </a:solidFill>
            </a:endParaRPr>
          </a:p>
        </p:txBody>
      </p:sp>
    </p:spTree>
    <p:extLst>
      <p:ext uri="{BB962C8B-B14F-4D97-AF65-F5344CB8AC3E}">
        <p14:creationId xmlns:p14="http://schemas.microsoft.com/office/powerpoint/2010/main" val="77222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762000" y="1592580"/>
            <a:ext cx="8141478" cy="4582796"/>
          </a:xfrm>
        </p:spPr>
        <p:txBody>
          <a:bodyPr>
            <a:noAutofit/>
          </a:bodyPr>
          <a:lstStyle/>
          <a:p>
            <a:pPr marL="85725" indent="0">
              <a:buNone/>
            </a:pPr>
            <a:r>
              <a:rPr lang="fr-FR" dirty="0"/>
              <a:t>1/ Principes de fonctionnement d’un système à rendement défini</a:t>
            </a:r>
          </a:p>
          <a:p>
            <a:pPr marL="85725" indent="0">
              <a:buNone/>
            </a:pPr>
            <a:r>
              <a:rPr lang="fr-FR" dirty="0">
                <a:solidFill>
                  <a:srgbClr val="00368B"/>
                </a:solidFill>
              </a:rPr>
              <a:t>2/ Présentation de la maquette simplifiée</a:t>
            </a:r>
          </a:p>
          <a:p>
            <a:pPr marL="85725" indent="0">
              <a:buNone/>
            </a:pPr>
            <a:r>
              <a:rPr lang="fr-FR" dirty="0"/>
              <a:t>3/ L’arbitrage entre taux de remplacement et revalorisation des pensions</a:t>
            </a:r>
          </a:p>
          <a:p>
            <a:pPr marL="85725" indent="0">
              <a:buNone/>
            </a:pPr>
            <a:r>
              <a:rPr lang="fr-FR" dirty="0"/>
              <a:t>4/ Le choix de l’indexation et la réponse aux chocs démographiques et économiques</a:t>
            </a:r>
          </a:p>
          <a:p>
            <a:pPr marL="85725" indent="0">
              <a:buNone/>
            </a:pPr>
            <a:r>
              <a:rPr lang="fr-FR" dirty="0"/>
              <a:t>5/ La prise en compte de l’espérance de vie</a:t>
            </a:r>
          </a:p>
          <a:p>
            <a:pPr marL="85725" indent="0">
              <a:buNone/>
            </a:pPr>
            <a:endParaRPr lang="fr-FR" dirty="0">
              <a:solidFill>
                <a:srgbClr val="00368B"/>
              </a:solidFill>
            </a:endParaRPr>
          </a:p>
        </p:txBody>
      </p:sp>
      <p:sp>
        <p:nvSpPr>
          <p:cNvPr id="3" name="Espace réservé du contenu 2"/>
          <p:cNvSpPr>
            <a:spLocks noGrp="1"/>
          </p:cNvSpPr>
          <p:nvPr>
            <p:ph idx="13"/>
          </p:nvPr>
        </p:nvSpPr>
        <p:spPr/>
        <p:txBody>
          <a:bodyPr>
            <a:noAutofit/>
          </a:bodyPr>
          <a:lstStyle/>
          <a:p>
            <a:r>
              <a:rPr lang="fr-FR" dirty="0"/>
              <a:t>Plan de l’intervention</a:t>
            </a:r>
          </a:p>
        </p:txBody>
      </p:sp>
      <p:sp>
        <p:nvSpPr>
          <p:cNvPr id="4"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3</a:t>
            </a:fld>
            <a:endParaRPr lang="fr-FR" sz="1200" b="1" dirty="0">
              <a:solidFill>
                <a:schemeClr val="bg1"/>
              </a:solidFill>
            </a:endParaRPr>
          </a:p>
        </p:txBody>
      </p:sp>
    </p:spTree>
    <p:extLst>
      <p:ext uri="{BB962C8B-B14F-4D97-AF65-F5344CB8AC3E}">
        <p14:creationId xmlns:p14="http://schemas.microsoft.com/office/powerpoint/2010/main" val="20100099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ctrTitle"/>
          </p:nvPr>
        </p:nvSpPr>
        <p:spPr>
          <a:xfrm>
            <a:off x="0" y="2790825"/>
            <a:ext cx="9144000" cy="1019175"/>
          </a:xfrm>
        </p:spPr>
        <p:txBody>
          <a:bodyPr anchor="t"/>
          <a:lstStyle/>
          <a:p>
            <a:pPr algn="ctr" eaLnBrk="1" hangingPunct="1"/>
            <a:r>
              <a:rPr lang="fr-FR" altLang="fr-FR" sz="3600" dirty="0">
                <a:cs typeface="Calibri" pitchFamily="34" charset="0"/>
              </a:rPr>
              <a:t>Merci de votre attention</a:t>
            </a:r>
            <a:endParaRPr lang="fr-FR" altLang="fr-FR" sz="3600" dirty="0"/>
          </a:p>
        </p:txBody>
      </p:sp>
      <p:sp>
        <p:nvSpPr>
          <p:cNvPr id="7171" name="Subtitle 3"/>
          <p:cNvSpPr>
            <a:spLocks noGrp="1"/>
          </p:cNvSpPr>
          <p:nvPr>
            <p:ph type="subTitle" idx="1"/>
          </p:nvPr>
        </p:nvSpPr>
        <p:spPr>
          <a:xfrm>
            <a:off x="0" y="4152900"/>
            <a:ext cx="9144000" cy="1238250"/>
          </a:xfrm>
        </p:spPr>
        <p:txBody>
          <a:bodyPr/>
          <a:lstStyle/>
          <a:p>
            <a:pPr algn="ctr" eaLnBrk="1" hangingPunct="1"/>
            <a:r>
              <a:rPr lang="fr-FR" altLang="fr-FR" sz="2000">
                <a:solidFill>
                  <a:schemeClr val="tx1"/>
                </a:solidFill>
              </a:rPr>
              <a:t>Suivez l’actualité et les travaux du COR </a:t>
            </a:r>
            <a:br>
              <a:rPr lang="fr-FR" altLang="fr-FR" sz="2000">
                <a:solidFill>
                  <a:schemeClr val="tx1"/>
                </a:solidFill>
              </a:rPr>
            </a:br>
            <a:r>
              <a:rPr lang="fr-FR" altLang="fr-FR" sz="2000">
                <a:solidFill>
                  <a:schemeClr val="tx1"/>
                </a:solidFill>
              </a:rPr>
              <a:t>sur </a:t>
            </a:r>
            <a:r>
              <a:rPr lang="fr-FR" altLang="fr-FR" sz="2000" b="1">
                <a:solidFill>
                  <a:srgbClr val="003A88"/>
                </a:solidFill>
              </a:rPr>
              <a:t>www.cor-retraites.fr</a:t>
            </a:r>
            <a:r>
              <a:rPr lang="fr-FR" altLang="fr-FR" sz="2000">
                <a:solidFill>
                  <a:schemeClr val="tx1"/>
                </a:solidFill>
              </a:rPr>
              <a:t> et twitter        </a:t>
            </a:r>
            <a:r>
              <a:rPr lang="fr-FR" altLang="fr-FR" sz="2000" b="1">
                <a:solidFill>
                  <a:srgbClr val="003A88"/>
                </a:solidFill>
              </a:rPr>
              <a:t>@COR_Retraites</a:t>
            </a:r>
          </a:p>
        </p:txBody>
      </p:sp>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2888" y="4524375"/>
            <a:ext cx="320675" cy="249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30</a:t>
            </a:fld>
            <a:endParaRPr lang="fr-FR" sz="1200" b="1" dirty="0">
              <a:solidFill>
                <a:schemeClr val="bg1"/>
              </a:solidFill>
            </a:endParaRPr>
          </a:p>
        </p:txBody>
      </p:sp>
    </p:spTree>
    <p:extLst>
      <p:ext uri="{BB962C8B-B14F-4D97-AF65-F5344CB8AC3E}">
        <p14:creationId xmlns:p14="http://schemas.microsoft.com/office/powerpoint/2010/main" val="385688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Principes de fonctionnement d’un système à rendement défini</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4</a:t>
            </a:fld>
            <a:endParaRPr lang="fr-FR" sz="1200" b="1" dirty="0">
              <a:solidFill>
                <a:schemeClr val="bg1"/>
              </a:solidFill>
            </a:endParaRPr>
          </a:p>
        </p:txBody>
      </p:sp>
    </p:spTree>
    <p:extLst>
      <p:ext uri="{BB962C8B-B14F-4D97-AF65-F5344CB8AC3E}">
        <p14:creationId xmlns:p14="http://schemas.microsoft.com/office/powerpoint/2010/main" val="2169766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3324949" cy="461665"/>
          </a:xfrm>
          <a:prstGeom prst="rect">
            <a:avLst/>
          </a:prstGeom>
        </p:spPr>
        <p:txBody>
          <a:bodyPr wrap="none">
            <a:spAutoFit/>
          </a:bodyPr>
          <a:lstStyle/>
          <a:p>
            <a:pPr>
              <a:spcBef>
                <a:spcPts val="0"/>
              </a:spcBef>
            </a:pPr>
            <a:r>
              <a:rPr lang="fr-FR" sz="2400" b="1" i="1" dirty="0">
                <a:solidFill>
                  <a:srgbClr val="00368B"/>
                </a:solidFill>
              </a:rPr>
              <a:t>L’engagement du régime</a:t>
            </a:r>
          </a:p>
        </p:txBody>
      </p:sp>
      <p:sp>
        <p:nvSpPr>
          <p:cNvPr id="8" name="Rectangle 7"/>
          <p:cNvSpPr/>
          <p:nvPr/>
        </p:nvSpPr>
        <p:spPr>
          <a:xfrm>
            <a:off x="990600" y="1628845"/>
            <a:ext cx="7645400" cy="4832092"/>
          </a:xfrm>
          <a:prstGeom prst="rect">
            <a:avLst/>
          </a:prstGeom>
        </p:spPr>
        <p:txBody>
          <a:bodyPr wrap="square">
            <a:spAutoFit/>
          </a:bodyPr>
          <a:lstStyle/>
          <a:p>
            <a:pPr marL="342900" indent="-342900">
              <a:buFont typeface="Wingdings" panose="05000000000000000000" pitchFamily="2" charset="2"/>
              <a:buChar char="§"/>
            </a:pPr>
            <a:r>
              <a:rPr lang="fr-FR" sz="2200" dirty="0">
                <a:solidFill>
                  <a:srgbClr val="00368B"/>
                </a:solidFill>
              </a:rPr>
              <a:t>Un système de retraite fonctionnant par répartition avec un rendement défini des cotisations </a:t>
            </a:r>
            <a:r>
              <a:rPr lang="fr-FR" sz="2200" u="sng" dirty="0">
                <a:solidFill>
                  <a:srgbClr val="00368B"/>
                </a:solidFill>
              </a:rPr>
              <a:t>vise</a:t>
            </a:r>
            <a:r>
              <a:rPr lang="fr-FR" sz="2200" dirty="0">
                <a:solidFill>
                  <a:srgbClr val="00368B"/>
                </a:solidFill>
              </a:rPr>
              <a:t> à assurer pour chaque génération </a:t>
            </a:r>
            <a:r>
              <a:rPr lang="fr-FR" sz="2200" b="1" dirty="0">
                <a:solidFill>
                  <a:srgbClr val="00368B"/>
                </a:solidFill>
              </a:rPr>
              <a:t>l’équivalence actuarielle </a:t>
            </a:r>
            <a:r>
              <a:rPr lang="fr-FR" sz="2200" dirty="0">
                <a:solidFill>
                  <a:srgbClr val="00368B"/>
                </a:solidFill>
              </a:rPr>
              <a:t>entre la somme des cotisations versées et la somme des pensions perçues sur la base du rendement de la répartition. </a:t>
            </a:r>
          </a:p>
          <a:p>
            <a:pPr marL="342900" indent="-342900">
              <a:buFont typeface="Arial" panose="020B0604020202020204" pitchFamily="34" charset="0"/>
              <a:buChar char="•"/>
            </a:pPr>
            <a:endParaRPr lang="fr-FR" sz="2200" dirty="0">
              <a:solidFill>
                <a:srgbClr val="00368B"/>
              </a:solidFill>
            </a:endParaRPr>
          </a:p>
          <a:p>
            <a:pPr marL="342900" indent="-342900">
              <a:buFont typeface="Wingdings" panose="05000000000000000000" pitchFamily="2" charset="2"/>
              <a:buChar char="§"/>
            </a:pPr>
            <a:r>
              <a:rPr lang="fr-FR" sz="2200" dirty="0">
                <a:solidFill>
                  <a:srgbClr val="00368B"/>
                </a:solidFill>
              </a:rPr>
              <a:t>Cela suppose de respecter deux principes :</a:t>
            </a:r>
          </a:p>
          <a:p>
            <a:pPr marL="723900" lvl="1" indent="-266700" defTabSz="355600">
              <a:buFont typeface="+mj-lt"/>
              <a:buAutoNum type="arabicPeriod"/>
            </a:pPr>
            <a:r>
              <a:rPr lang="fr-FR" sz="2200" dirty="0">
                <a:solidFill>
                  <a:srgbClr val="00368B"/>
                </a:solidFill>
              </a:rPr>
              <a:t>Les droits et les pensions doivent être revalorisés selon un indice reflétant le </a:t>
            </a:r>
            <a:r>
              <a:rPr lang="fr-FR" sz="2200" b="1" dirty="0">
                <a:solidFill>
                  <a:srgbClr val="00368B"/>
                </a:solidFill>
              </a:rPr>
              <a:t>rendement implicite de la répartition </a:t>
            </a:r>
            <a:r>
              <a:rPr lang="fr-FR" sz="2200" dirty="0">
                <a:solidFill>
                  <a:srgbClr val="00368B"/>
                </a:solidFill>
              </a:rPr>
              <a:t>(évolution de la masse des rémunérations, à taux de cotisation constant) : c’est </a:t>
            </a:r>
            <a:r>
              <a:rPr lang="fr-FR" sz="2200" b="1" dirty="0">
                <a:solidFill>
                  <a:srgbClr val="00368B"/>
                </a:solidFill>
              </a:rPr>
              <a:t>la règle d’or</a:t>
            </a:r>
          </a:p>
          <a:p>
            <a:pPr marL="723900" lvl="1" indent="-266700" defTabSz="355600">
              <a:buFont typeface="+mj-lt"/>
              <a:buAutoNum type="arabicPeriod"/>
            </a:pPr>
            <a:r>
              <a:rPr lang="fr-FR" sz="2200" b="1" dirty="0">
                <a:solidFill>
                  <a:srgbClr val="00368B"/>
                </a:solidFill>
              </a:rPr>
              <a:t>L’espérance de vie à la retraite </a:t>
            </a:r>
            <a:r>
              <a:rPr lang="fr-FR" sz="2200" dirty="0">
                <a:solidFill>
                  <a:srgbClr val="00368B"/>
                </a:solidFill>
              </a:rPr>
              <a:t>doit être intégrée dans le calcul de la pension à la liquidation</a:t>
            </a:r>
          </a:p>
          <a:p>
            <a:pPr marL="723900" lvl="1" indent="-266700" defTabSz="355600">
              <a:buFont typeface="+mj-lt"/>
              <a:buAutoNum type="arabicPeriod"/>
            </a:pPr>
            <a:endParaRPr lang="fr-FR" sz="2200" dirty="0">
              <a:solidFill>
                <a:srgbClr val="00368B"/>
              </a:solidFill>
            </a:endParaRPr>
          </a:p>
        </p:txBody>
      </p:sp>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5</a:t>
            </a:fld>
            <a:endParaRPr lang="fr-FR" sz="1200" b="1" dirty="0">
              <a:solidFill>
                <a:schemeClr val="bg1"/>
              </a:solidFill>
            </a:endParaRPr>
          </a:p>
        </p:txBody>
      </p:sp>
    </p:spTree>
    <p:extLst>
      <p:ext uri="{BB962C8B-B14F-4D97-AF65-F5344CB8AC3E}">
        <p14:creationId xmlns:p14="http://schemas.microsoft.com/office/powerpoint/2010/main" val="413077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4387" y="1473974"/>
            <a:ext cx="7818437"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4386" y="1473974"/>
            <a:ext cx="7818437" cy="4851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Rectangle 6"/>
          <p:cNvSpPr>
            <a:spLocks noChangeArrowheads="1"/>
          </p:cNvSpPr>
          <p:nvPr/>
        </p:nvSpPr>
        <p:spPr bwMode="auto">
          <a:xfrm>
            <a:off x="1171780" y="1874949"/>
            <a:ext cx="2533632"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endParaRPr lang="fr-FR" altLang="fr-FR" sz="1600" dirty="0">
              <a:latin typeface="Arial" charset="0"/>
              <a:ea typeface="ＭＳ Ｐゴシック" pitchFamily="34" charset="-128"/>
            </a:endParaRPr>
          </a:p>
        </p:txBody>
      </p:sp>
      <p:sp>
        <p:nvSpPr>
          <p:cNvPr id="11"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12" name="Rectangle 11"/>
          <p:cNvSpPr/>
          <p:nvPr/>
        </p:nvSpPr>
        <p:spPr>
          <a:xfrm>
            <a:off x="1009650" y="1012309"/>
            <a:ext cx="5429307" cy="461665"/>
          </a:xfrm>
          <a:prstGeom prst="rect">
            <a:avLst/>
          </a:prstGeom>
        </p:spPr>
        <p:txBody>
          <a:bodyPr wrap="none">
            <a:spAutoFit/>
          </a:bodyPr>
          <a:lstStyle/>
          <a:p>
            <a:pPr>
              <a:spcBef>
                <a:spcPts val="0"/>
              </a:spcBef>
            </a:pPr>
            <a:r>
              <a:rPr lang="fr-FR" sz="2400" b="1" i="1" dirty="0">
                <a:solidFill>
                  <a:srgbClr val="00368B"/>
                </a:solidFill>
              </a:rPr>
              <a:t>Le compte de droits, pour une génération</a:t>
            </a:r>
          </a:p>
        </p:txBody>
      </p:sp>
      <p:sp>
        <p:nvSpPr>
          <p:cNvPr id="15" name="ZoneTexte 1"/>
          <p:cNvSpPr txBox="1"/>
          <p:nvPr/>
        </p:nvSpPr>
        <p:spPr>
          <a:xfrm>
            <a:off x="1828800" y="1874949"/>
            <a:ext cx="2057400" cy="666750"/>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400" b="1" dirty="0"/>
              <a:t>Cotisations versées annuellement cumulées et revalorisées</a:t>
            </a:r>
          </a:p>
        </p:txBody>
      </p:sp>
      <p:sp>
        <p:nvSpPr>
          <p:cNvPr id="16" name="Flèche droite 15"/>
          <p:cNvSpPr/>
          <p:nvPr/>
        </p:nvSpPr>
        <p:spPr>
          <a:xfrm rot="19920000">
            <a:off x="1448112" y="2587600"/>
            <a:ext cx="4190376" cy="1080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fr-FR" sz="1100"/>
          </a:p>
        </p:txBody>
      </p:sp>
      <p:sp>
        <p:nvSpPr>
          <p:cNvPr id="17" name="Rectangle 16"/>
          <p:cNvSpPr/>
          <p:nvPr/>
        </p:nvSpPr>
        <p:spPr>
          <a:xfrm>
            <a:off x="5711800" y="1572189"/>
            <a:ext cx="118800" cy="2304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fr-FR"/>
          </a:p>
        </p:txBody>
      </p:sp>
      <p:sp>
        <p:nvSpPr>
          <p:cNvPr id="18" name="ZoneTexte 1"/>
          <p:cNvSpPr txBox="1"/>
          <p:nvPr/>
        </p:nvSpPr>
        <p:spPr>
          <a:xfrm>
            <a:off x="5970588" y="1586024"/>
            <a:ext cx="2068512" cy="801576"/>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400" b="1" dirty="0">
                <a:solidFill>
                  <a:schemeClr val="tx2"/>
                </a:solidFill>
              </a:rPr>
              <a:t>Première pension</a:t>
            </a:r>
          </a:p>
          <a:p>
            <a:pPr algn="ctr"/>
            <a:r>
              <a:rPr lang="fr-FR" sz="1400" b="1" dirty="0">
                <a:solidFill>
                  <a:schemeClr val="tx2"/>
                </a:solidFill>
              </a:rPr>
              <a:t>= capital de droits * coefficient</a:t>
            </a:r>
            <a:r>
              <a:rPr lang="fr-FR" sz="1400" b="1" baseline="0" dirty="0">
                <a:solidFill>
                  <a:schemeClr val="tx2"/>
                </a:solidFill>
              </a:rPr>
              <a:t> de conversion ou valeur du point</a:t>
            </a:r>
            <a:endParaRPr lang="fr-FR" sz="1400" b="1" dirty="0">
              <a:solidFill>
                <a:schemeClr val="tx2"/>
              </a:solidFill>
            </a:endParaRPr>
          </a:p>
        </p:txBody>
      </p:sp>
      <p:sp>
        <p:nvSpPr>
          <p:cNvPr id="20" name="ZoneTexte 1"/>
          <p:cNvSpPr txBox="1"/>
          <p:nvPr/>
        </p:nvSpPr>
        <p:spPr>
          <a:xfrm>
            <a:off x="4902044" y="4978400"/>
            <a:ext cx="1738312" cy="666750"/>
          </a:xfrm>
          <a:prstGeom prst="rect">
            <a:avLst/>
          </a:prstGeom>
        </p:spPr>
        <p:txBody>
          <a:bodyPr wrap="squar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fr-FR" sz="1400" b="1" dirty="0"/>
              <a:t>Pensions perçues annuellement cumulées et revalorisées</a:t>
            </a:r>
          </a:p>
        </p:txBody>
      </p:sp>
      <p:sp>
        <p:nvSpPr>
          <p:cNvPr id="21" name="Flèche vers le bas 20"/>
          <p:cNvSpPr/>
          <p:nvPr/>
        </p:nvSpPr>
        <p:spPr>
          <a:xfrm rot="18660000">
            <a:off x="6950843" y="3750100"/>
            <a:ext cx="108000" cy="2736000"/>
          </a:xfrm>
          <a:prstGeom prst="downArrow">
            <a:avLst/>
          </a:prstGeom>
          <a:solidFill>
            <a:schemeClr val="accent4">
              <a:lumMod val="75000"/>
            </a:schemeClr>
          </a:solidFill>
          <a:ln>
            <a:solidFill>
              <a:schemeClr val="accent4">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fr-FR" sz="1100"/>
          </a:p>
        </p:txBody>
      </p:sp>
      <p:sp>
        <p:nvSpPr>
          <p:cNvPr id="13"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6</a:t>
            </a:fld>
            <a:endParaRPr lang="fr-FR" sz="1200" b="1" dirty="0">
              <a:solidFill>
                <a:schemeClr val="bg1"/>
              </a:solidFill>
            </a:endParaRPr>
          </a:p>
        </p:txBody>
      </p:sp>
      <p:sp>
        <p:nvSpPr>
          <p:cNvPr id="2" name="ZoneTexte 1">
            <a:extLst>
              <a:ext uri="{FF2B5EF4-FFF2-40B4-BE49-F238E27FC236}">
                <a16:creationId xmlns:a16="http://schemas.microsoft.com/office/drawing/2014/main" id="{D9990367-5D43-4D44-86D4-69E7A5CCE675}"/>
              </a:ext>
            </a:extLst>
          </p:cNvPr>
          <p:cNvSpPr txBox="1"/>
          <p:nvPr/>
        </p:nvSpPr>
        <p:spPr>
          <a:xfrm>
            <a:off x="1567956" y="3974404"/>
            <a:ext cx="934720" cy="583407"/>
          </a:xfrm>
          <a:prstGeom prst="rect">
            <a:avLst/>
          </a:prstGeom>
        </p:spPr>
        <p:txBody>
          <a:bodyPr wrap="square" rtlCol="0" anchor="ctr"/>
          <a:lstStyle>
            <a:defPPr>
              <a:defRPr lang="en-US"/>
            </a:defPPr>
            <a:lvl1pPr marL="0" indent="0" algn="ctr">
              <a:defRPr sz="1400" b="1">
                <a:latin typeface="+mn-lt"/>
                <a:cs typeface="+mn-cs"/>
              </a:defRPr>
            </a:lvl1pPr>
            <a:lvl2pPr indent="0">
              <a:defRPr sz="1100">
                <a:latin typeface="+mn-lt"/>
                <a:cs typeface="+mn-cs"/>
              </a:defRPr>
            </a:lvl2pPr>
            <a:lvl3pPr indent="0">
              <a:defRPr sz="1100">
                <a:latin typeface="+mn-lt"/>
                <a:cs typeface="+mn-cs"/>
              </a:defRPr>
            </a:lvl3pPr>
            <a:lvl4pPr indent="0">
              <a:defRPr sz="1100">
                <a:latin typeface="+mn-lt"/>
                <a:cs typeface="+mn-cs"/>
              </a:defRPr>
            </a:lvl4pPr>
            <a:lvl5pPr indent="0">
              <a:defRPr sz="1100">
                <a:latin typeface="+mn-lt"/>
                <a:cs typeface="+mn-cs"/>
              </a:defRPr>
            </a:lvl5pPr>
            <a:lvl6pPr indent="0">
              <a:defRPr sz="1100">
                <a:latin typeface="+mn-lt"/>
                <a:cs typeface="+mn-cs"/>
              </a:defRPr>
            </a:lvl6pPr>
            <a:lvl7pPr indent="0">
              <a:defRPr sz="1100">
                <a:latin typeface="+mn-lt"/>
                <a:cs typeface="+mn-cs"/>
              </a:defRPr>
            </a:lvl7pPr>
            <a:lvl8pPr indent="0">
              <a:defRPr sz="1100">
                <a:latin typeface="+mn-lt"/>
                <a:cs typeface="+mn-cs"/>
              </a:defRPr>
            </a:lvl8pPr>
            <a:lvl9pPr indent="0">
              <a:defRPr sz="1100">
                <a:latin typeface="+mn-lt"/>
                <a:cs typeface="+mn-cs"/>
              </a:defRPr>
            </a:lvl9pPr>
          </a:lstStyle>
          <a:p>
            <a:pPr algn="l"/>
            <a:r>
              <a:rPr lang="fr-FR" sz="1100" b="0" dirty="0"/>
              <a:t>Début de carrière</a:t>
            </a:r>
          </a:p>
        </p:txBody>
      </p:sp>
      <p:sp>
        <p:nvSpPr>
          <p:cNvPr id="3" name="Bulle narrative : rectangle 2">
            <a:extLst>
              <a:ext uri="{FF2B5EF4-FFF2-40B4-BE49-F238E27FC236}">
                <a16:creationId xmlns:a16="http://schemas.microsoft.com/office/drawing/2014/main" id="{83534C00-7A8C-4E31-B4F0-EF7A3F74B4FB}"/>
              </a:ext>
            </a:extLst>
          </p:cNvPr>
          <p:cNvSpPr/>
          <p:nvPr/>
        </p:nvSpPr>
        <p:spPr>
          <a:xfrm>
            <a:off x="7475993" y="2468879"/>
            <a:ext cx="1078727" cy="558451"/>
          </a:xfrm>
          <a:prstGeom prst="wedgeRectCallout">
            <a:avLst>
              <a:gd name="adj1" fmla="val -27427"/>
              <a:gd name="adj2" fmla="val -79176"/>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sz="1200" dirty="0">
                <a:solidFill>
                  <a:sysClr val="windowText" lastClr="000000"/>
                </a:solidFill>
              </a:rPr>
              <a:t>Formule clé (slide suivant)</a:t>
            </a:r>
          </a:p>
        </p:txBody>
      </p:sp>
      <p:sp>
        <p:nvSpPr>
          <p:cNvPr id="19" name="ZoneTexte 18">
            <a:extLst>
              <a:ext uri="{FF2B5EF4-FFF2-40B4-BE49-F238E27FC236}">
                <a16:creationId xmlns:a16="http://schemas.microsoft.com/office/drawing/2014/main" id="{DEA02CAE-8E05-446A-9775-880B6A7D4755}"/>
              </a:ext>
            </a:extLst>
          </p:cNvPr>
          <p:cNvSpPr txBox="1"/>
          <p:nvPr/>
        </p:nvSpPr>
        <p:spPr>
          <a:xfrm>
            <a:off x="4909503" y="3974404"/>
            <a:ext cx="934720" cy="559922"/>
          </a:xfrm>
          <a:prstGeom prst="rect">
            <a:avLst/>
          </a:prstGeom>
        </p:spPr>
        <p:txBody>
          <a:bodyPr wrap="square" rtlCol="0" anchor="ctr"/>
          <a:lstStyle>
            <a:defPPr>
              <a:defRPr lang="en-US"/>
            </a:defPPr>
            <a:lvl1pPr marL="0" indent="0" algn="ctr">
              <a:defRPr sz="1400" b="1">
                <a:latin typeface="+mn-lt"/>
                <a:cs typeface="+mn-cs"/>
              </a:defRPr>
            </a:lvl1pPr>
            <a:lvl2pPr indent="0">
              <a:defRPr sz="1100">
                <a:latin typeface="+mn-lt"/>
                <a:cs typeface="+mn-cs"/>
              </a:defRPr>
            </a:lvl2pPr>
            <a:lvl3pPr indent="0">
              <a:defRPr sz="1100">
                <a:latin typeface="+mn-lt"/>
                <a:cs typeface="+mn-cs"/>
              </a:defRPr>
            </a:lvl3pPr>
            <a:lvl4pPr indent="0">
              <a:defRPr sz="1100">
                <a:latin typeface="+mn-lt"/>
                <a:cs typeface="+mn-cs"/>
              </a:defRPr>
            </a:lvl4pPr>
            <a:lvl5pPr indent="0">
              <a:defRPr sz="1100">
                <a:latin typeface="+mn-lt"/>
                <a:cs typeface="+mn-cs"/>
              </a:defRPr>
            </a:lvl5pPr>
            <a:lvl6pPr indent="0">
              <a:defRPr sz="1100">
                <a:latin typeface="+mn-lt"/>
                <a:cs typeface="+mn-cs"/>
              </a:defRPr>
            </a:lvl6pPr>
            <a:lvl7pPr indent="0">
              <a:defRPr sz="1100">
                <a:latin typeface="+mn-lt"/>
                <a:cs typeface="+mn-cs"/>
              </a:defRPr>
            </a:lvl7pPr>
            <a:lvl8pPr indent="0">
              <a:defRPr sz="1100">
                <a:latin typeface="+mn-lt"/>
                <a:cs typeface="+mn-cs"/>
              </a:defRPr>
            </a:lvl8pPr>
            <a:lvl9pPr indent="0">
              <a:defRPr sz="1100">
                <a:latin typeface="+mn-lt"/>
                <a:cs typeface="+mn-cs"/>
              </a:defRPr>
            </a:lvl9pPr>
          </a:lstStyle>
          <a:p>
            <a:pPr algn="r"/>
            <a:r>
              <a:rPr lang="fr-FR" sz="1100" b="0" dirty="0"/>
              <a:t>fin de carrière</a:t>
            </a:r>
          </a:p>
        </p:txBody>
      </p:sp>
    </p:spTree>
    <p:extLst>
      <p:ext uri="{BB962C8B-B14F-4D97-AF65-F5344CB8AC3E}">
        <p14:creationId xmlns:p14="http://schemas.microsoft.com/office/powerpoint/2010/main" val="38092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0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animBg="1"/>
      <p:bldP spid="18" grpId="0"/>
      <p:bldP spid="20" grpId="0"/>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Espace réservé du contenu 1"/>
              <p:cNvSpPr>
                <a:spLocks noGrp="1"/>
              </p:cNvSpPr>
              <p:nvPr>
                <p:ph idx="1"/>
              </p:nvPr>
            </p:nvSpPr>
            <p:spPr>
              <a:xfrm>
                <a:off x="685800" y="1457324"/>
                <a:ext cx="8141478" cy="4829175"/>
              </a:xfrm>
            </p:spPr>
            <p:txBody>
              <a:bodyPr>
                <a:noAutofit/>
              </a:bodyPr>
              <a:lstStyle/>
              <a:p>
                <a:r>
                  <a:rPr lang="fr-FR" sz="1800" dirty="0"/>
                  <a:t>Le calcul du coefficient de conversion découle directement du principe d’égalité entre le capital accumulé et la somme des pensions pour une génération donnée.</a:t>
                </a:r>
              </a:p>
              <a:p>
                <a:pPr marL="85725" indent="0">
                  <a:buNone/>
                </a:pPr>
                <a:r>
                  <a:rPr lang="fr-FR" sz="1800" dirty="0"/>
                  <a:t> </a:t>
                </a:r>
              </a:p>
              <a:p>
                <a:pPr marL="85725" indent="0">
                  <a:buNone/>
                </a:pPr>
                <a:r>
                  <a:rPr lang="fr-FR" sz="1800" dirty="0"/>
                  <a:t> </a:t>
                </a:r>
              </a:p>
              <a:p>
                <a:pPr marL="85725" indent="0">
                  <a:buNone/>
                </a:pPr>
                <a14:m>
                  <m:oMathPara xmlns:m="http://schemas.openxmlformats.org/officeDocument/2006/math">
                    <m:oMathParaPr>
                      <m:jc m:val="center"/>
                    </m:oMathParaPr>
                    <m:oMath xmlns:m="http://schemas.openxmlformats.org/officeDocument/2006/math">
                      <m:sSub>
                        <m:sSubPr>
                          <m:ctrlPr>
                            <a:rPr lang="fr-FR" sz="1800" i="1">
                              <a:latin typeface="Cambria Math" panose="02040503050406030204" pitchFamily="18" charset="0"/>
                            </a:rPr>
                          </m:ctrlPr>
                        </m:sSubPr>
                        <m:e>
                          <m:r>
                            <a:rPr lang="fr-FR" sz="1800" i="1">
                              <a:latin typeface="Cambria Math" panose="02040503050406030204" pitchFamily="18" charset="0"/>
                            </a:rPr>
                            <m:t>𝐶𝐶</m:t>
                          </m:r>
                        </m:e>
                        <m:sub>
                          <m:sSub>
                            <m:sSubPr>
                              <m:ctrlPr>
                                <a:rPr lang="fr-FR" sz="1800" i="1">
                                  <a:latin typeface="Cambria Math" panose="02040503050406030204" pitchFamily="18" charset="0"/>
                                </a:rPr>
                              </m:ctrlPr>
                            </m:sSubPr>
                            <m:e>
                              <m:r>
                                <a:rPr lang="fr-FR" sz="1800" i="1">
                                  <a:latin typeface="Cambria Math" panose="02040503050406030204" pitchFamily="18" charset="0"/>
                                </a:rPr>
                                <m:t>𝑥</m:t>
                              </m:r>
                            </m:e>
                            <m:sub>
                              <m:r>
                                <a:rPr lang="fr-FR" sz="1800" i="1">
                                  <a:latin typeface="Cambria Math" panose="02040503050406030204" pitchFamily="18" charset="0"/>
                                </a:rPr>
                                <m:t>𝑟</m:t>
                              </m:r>
                            </m:sub>
                          </m:sSub>
                        </m:sub>
                      </m:sSub>
                      <m:r>
                        <a:rPr lang="fr-FR" sz="1800" i="1">
                          <a:latin typeface="Cambria Math" panose="02040503050406030204" pitchFamily="18" charset="0"/>
                        </a:rPr>
                        <m:t> = </m:t>
                      </m:r>
                      <m:nary>
                        <m:naryPr>
                          <m:chr m:val="∑"/>
                          <m:limLoc m:val="undOvr"/>
                          <m:ctrlPr>
                            <a:rPr lang="fr-FR" sz="1800" i="1">
                              <a:latin typeface="Cambria Math" panose="02040503050406030204" pitchFamily="18" charset="0"/>
                            </a:rPr>
                          </m:ctrlPr>
                        </m:naryPr>
                        <m:sub>
                          <m:sSub>
                            <m:sSubPr>
                              <m:ctrlPr>
                                <a:rPr lang="fr-FR" sz="1800" i="1">
                                  <a:latin typeface="Cambria Math" panose="02040503050406030204" pitchFamily="18" charset="0"/>
                                </a:rPr>
                              </m:ctrlPr>
                            </m:sSubPr>
                            <m:e>
                              <m:r>
                                <a:rPr lang="fr-FR" sz="1800" i="1">
                                  <a:latin typeface="Cambria Math" panose="02040503050406030204" pitchFamily="18" charset="0"/>
                                </a:rPr>
                                <m:t>𝑥</m:t>
                              </m:r>
                              <m:r>
                                <a:rPr lang="fr-FR" sz="1800" i="1">
                                  <a:latin typeface="Cambria Math" panose="02040503050406030204" pitchFamily="18" charset="0"/>
                                </a:rPr>
                                <m:t>=</m:t>
                              </m:r>
                              <m:r>
                                <a:rPr lang="fr-FR" sz="1800" i="1">
                                  <a:latin typeface="Cambria Math" panose="02040503050406030204" pitchFamily="18" charset="0"/>
                                </a:rPr>
                                <m:t>𝑥</m:t>
                              </m:r>
                            </m:e>
                            <m:sub>
                              <m:r>
                                <a:rPr lang="fr-FR" sz="1800" i="1">
                                  <a:latin typeface="Cambria Math" panose="02040503050406030204" pitchFamily="18" charset="0"/>
                                </a:rPr>
                                <m:t>𝑟</m:t>
                              </m:r>
                            </m:sub>
                          </m:sSub>
                        </m:sub>
                        <m:sup>
                          <m:r>
                            <a:rPr lang="fr-FR" sz="1800" i="1">
                              <a:latin typeface="Cambria Math" panose="02040503050406030204" pitchFamily="18" charset="0"/>
                            </a:rPr>
                            <m:t>𝑤</m:t>
                          </m:r>
                        </m:sup>
                        <m:e>
                          <m:f>
                            <m:fPr>
                              <m:ctrlPr>
                                <a:rPr lang="fr-FR" sz="1800" i="1">
                                  <a:latin typeface="Cambria Math" panose="02040503050406030204" pitchFamily="18" charset="0"/>
                                </a:rPr>
                              </m:ctrlPr>
                            </m:fPr>
                            <m:num>
                              <m:sSup>
                                <m:sSupPr>
                                  <m:ctrlPr>
                                    <a:rPr lang="fr-FR" sz="1800" i="1">
                                      <a:latin typeface="Cambria Math" panose="02040503050406030204" pitchFamily="18" charset="0"/>
                                    </a:rPr>
                                  </m:ctrlPr>
                                </m:sSupPr>
                                <m:e>
                                  <m:r>
                                    <a:rPr lang="fr-FR" sz="1800" i="1">
                                      <a:latin typeface="Cambria Math" panose="02040503050406030204" pitchFamily="18" charset="0"/>
                                    </a:rPr>
                                    <m:t>(1+</m:t>
                                  </m:r>
                                  <m:r>
                                    <a:rPr lang="fr-FR" sz="1800" i="1">
                                      <a:latin typeface="Cambria Math" panose="02040503050406030204" pitchFamily="18" charset="0"/>
                                    </a:rPr>
                                    <m:t>𝜋</m:t>
                                  </m:r>
                                  <m:r>
                                    <a:rPr lang="fr-FR" sz="1800" i="1">
                                      <a:latin typeface="Cambria Math" panose="02040503050406030204" pitchFamily="18" charset="0"/>
                                    </a:rPr>
                                    <m:t>)</m:t>
                                  </m:r>
                                </m:e>
                                <m:sup>
                                  <m:r>
                                    <a:rPr lang="fr-FR" sz="1800" i="1">
                                      <a:latin typeface="Cambria Math" panose="02040503050406030204" pitchFamily="18" charset="0"/>
                                    </a:rPr>
                                    <m:t>𝑥</m:t>
                                  </m:r>
                                  <m:r>
                                    <a:rPr lang="fr-FR" sz="1800" i="1">
                                      <a:latin typeface="Cambria Math" panose="02040503050406030204" pitchFamily="18" charset="0"/>
                                    </a:rPr>
                                    <m:t>− </m:t>
                                  </m:r>
                                  <m:sSub>
                                    <m:sSubPr>
                                      <m:ctrlPr>
                                        <a:rPr lang="fr-FR" sz="1800" i="1">
                                          <a:latin typeface="Cambria Math" panose="02040503050406030204" pitchFamily="18" charset="0"/>
                                        </a:rPr>
                                      </m:ctrlPr>
                                    </m:sSubPr>
                                    <m:e>
                                      <m:r>
                                        <a:rPr lang="fr-FR" sz="1800" i="1">
                                          <a:latin typeface="Cambria Math" panose="02040503050406030204" pitchFamily="18" charset="0"/>
                                        </a:rPr>
                                        <m:t>𝑥</m:t>
                                      </m:r>
                                    </m:e>
                                    <m:sub>
                                      <m:r>
                                        <a:rPr lang="fr-FR" sz="1800" i="1">
                                          <a:latin typeface="Cambria Math" panose="02040503050406030204" pitchFamily="18" charset="0"/>
                                        </a:rPr>
                                        <m:t>𝑟</m:t>
                                      </m:r>
                                    </m:sub>
                                  </m:sSub>
                                </m:sup>
                              </m:sSup>
                            </m:num>
                            <m:den>
                              <m:sSup>
                                <m:sSupPr>
                                  <m:ctrlPr>
                                    <a:rPr lang="fr-FR" sz="1800" i="1">
                                      <a:latin typeface="Cambria Math" panose="02040503050406030204" pitchFamily="18" charset="0"/>
                                    </a:rPr>
                                  </m:ctrlPr>
                                </m:sSupPr>
                                <m:e>
                                  <m:r>
                                    <a:rPr lang="fr-FR" sz="1800" i="1">
                                      <a:latin typeface="Cambria Math" panose="02040503050406030204" pitchFamily="18" charset="0"/>
                                    </a:rPr>
                                    <m:t>(1+</m:t>
                                  </m:r>
                                  <m:r>
                                    <a:rPr lang="fr-FR" sz="1800" i="1">
                                      <a:latin typeface="Cambria Math" panose="02040503050406030204" pitchFamily="18" charset="0"/>
                                    </a:rPr>
                                    <m:t>𝑟</m:t>
                                  </m:r>
                                  <m:r>
                                    <a:rPr lang="fr-FR" sz="1800" i="1">
                                      <a:latin typeface="Cambria Math" panose="02040503050406030204" pitchFamily="18" charset="0"/>
                                    </a:rPr>
                                    <m:t> )</m:t>
                                  </m:r>
                                </m:e>
                                <m:sup>
                                  <m:r>
                                    <a:rPr lang="fr-FR" sz="1800" i="1">
                                      <a:latin typeface="Cambria Math" panose="02040503050406030204" pitchFamily="18" charset="0"/>
                                    </a:rPr>
                                    <m:t>𝑥</m:t>
                                  </m:r>
                                  <m:r>
                                    <a:rPr lang="fr-FR" sz="1800" i="1">
                                      <a:latin typeface="Cambria Math" panose="02040503050406030204" pitchFamily="18" charset="0"/>
                                    </a:rPr>
                                    <m:t>−</m:t>
                                  </m:r>
                                  <m:sSub>
                                    <m:sSubPr>
                                      <m:ctrlPr>
                                        <a:rPr lang="fr-FR" sz="1800" i="1">
                                          <a:latin typeface="Cambria Math" panose="02040503050406030204" pitchFamily="18" charset="0"/>
                                        </a:rPr>
                                      </m:ctrlPr>
                                    </m:sSubPr>
                                    <m:e>
                                      <m:r>
                                        <a:rPr lang="fr-FR" sz="1800" i="1">
                                          <a:latin typeface="Cambria Math" panose="02040503050406030204" pitchFamily="18" charset="0"/>
                                        </a:rPr>
                                        <m:t>𝑥</m:t>
                                      </m:r>
                                    </m:e>
                                    <m:sub>
                                      <m:r>
                                        <a:rPr lang="fr-FR" sz="1800" i="1">
                                          <a:latin typeface="Cambria Math" panose="02040503050406030204" pitchFamily="18" charset="0"/>
                                        </a:rPr>
                                        <m:t>𝑟</m:t>
                                      </m:r>
                                    </m:sub>
                                  </m:sSub>
                                </m:sup>
                              </m:sSup>
                            </m:den>
                          </m:f>
                        </m:e>
                      </m:nary>
                      <m:r>
                        <a:rPr lang="fr-FR" sz="1800" i="1">
                          <a:latin typeface="Cambria Math" panose="02040503050406030204" pitchFamily="18" charset="0"/>
                        </a:rPr>
                        <m:t>×</m:t>
                      </m:r>
                      <m:f>
                        <m:fPr>
                          <m:ctrlPr>
                            <a:rPr lang="fr-FR" sz="1800" i="1">
                              <a:latin typeface="Cambria Math" panose="02040503050406030204" pitchFamily="18" charset="0"/>
                            </a:rPr>
                          </m:ctrlPr>
                        </m:fPr>
                        <m:num>
                          <m:r>
                            <a:rPr lang="fr-FR" sz="1800" i="1">
                              <a:latin typeface="Cambria Math" panose="02040503050406030204" pitchFamily="18" charset="0"/>
                            </a:rPr>
                            <m:t>1</m:t>
                          </m:r>
                        </m:num>
                        <m:den>
                          <m:r>
                            <a:rPr lang="fr-FR" sz="1800" i="1">
                              <a:latin typeface="Cambria Math" panose="02040503050406030204" pitchFamily="18" charset="0"/>
                            </a:rPr>
                            <m:t>𝑝</m:t>
                          </m:r>
                          <m:r>
                            <a:rPr lang="fr-FR" sz="1800" i="1">
                              <a:latin typeface="Cambria Math" panose="02040503050406030204" pitchFamily="18" charset="0"/>
                            </a:rPr>
                            <m:t>(</m:t>
                          </m:r>
                          <m:sSub>
                            <m:sSubPr>
                              <m:ctrlPr>
                                <a:rPr lang="fr-FR" sz="1800" i="1">
                                  <a:latin typeface="Cambria Math" panose="02040503050406030204" pitchFamily="18" charset="0"/>
                                </a:rPr>
                              </m:ctrlPr>
                            </m:sSubPr>
                            <m:e>
                              <m:r>
                                <a:rPr lang="fr-FR" sz="1800" i="1">
                                  <a:latin typeface="Cambria Math" panose="02040503050406030204" pitchFamily="18" charset="0"/>
                                </a:rPr>
                                <m:t>𝑥</m:t>
                              </m:r>
                            </m:e>
                            <m:sub>
                              <m:r>
                                <a:rPr lang="fr-FR" sz="1800" i="1">
                                  <a:latin typeface="Cambria Math" panose="02040503050406030204" pitchFamily="18" charset="0"/>
                                </a:rPr>
                                <m:t>𝑟</m:t>
                              </m:r>
                            </m:sub>
                          </m:sSub>
                          <m:r>
                            <a:rPr lang="fr-FR" sz="1800" i="1">
                              <a:latin typeface="Cambria Math" panose="02040503050406030204" pitchFamily="18" charset="0"/>
                            </a:rPr>
                            <m:t>;</m:t>
                          </m:r>
                          <m:r>
                            <a:rPr lang="fr-FR" sz="1800" i="1">
                              <a:latin typeface="Cambria Math" panose="02040503050406030204" pitchFamily="18" charset="0"/>
                            </a:rPr>
                            <m:t>𝑥</m:t>
                          </m:r>
                          <m:r>
                            <a:rPr lang="fr-FR" sz="1800" i="1">
                              <a:latin typeface="Cambria Math" panose="02040503050406030204" pitchFamily="18" charset="0"/>
                            </a:rPr>
                            <m:t>)</m:t>
                          </m:r>
                        </m:den>
                      </m:f>
                    </m:oMath>
                  </m:oMathPara>
                </a14:m>
                <a:endParaRPr lang="fr-FR" sz="1800" dirty="0"/>
              </a:p>
              <a:p>
                <a:pPr marL="85725" indent="0">
                  <a:buNone/>
                </a:pPr>
                <a:endParaRPr lang="fr-FR" sz="1800" dirty="0"/>
              </a:p>
              <a:p>
                <a:r>
                  <a:rPr lang="fr-FR" sz="1800" dirty="0"/>
                  <a:t>où</a:t>
                </a:r>
              </a:p>
              <a:p>
                <a14:m>
                  <m:oMath xmlns:m="http://schemas.openxmlformats.org/officeDocument/2006/math">
                    <m:r>
                      <a:rPr lang="fr-FR" sz="1800" i="1">
                        <a:latin typeface="Cambria Math" panose="02040503050406030204" pitchFamily="18" charset="0"/>
                      </a:rPr>
                      <m:t>𝑟</m:t>
                    </m:r>
                  </m:oMath>
                </a14:m>
                <a:r>
                  <a:rPr lang="fr-FR" sz="1800" dirty="0"/>
                  <a:t> est égal au taux de revalorisation de la pension, supposé constant au cours du temps</a:t>
                </a:r>
              </a:p>
              <a:p>
                <a14:m>
                  <m:oMath xmlns:m="http://schemas.openxmlformats.org/officeDocument/2006/math">
                    <m:r>
                      <a:rPr lang="fr-FR" sz="1800" i="1">
                        <a:latin typeface="Cambria Math" panose="02040503050406030204" pitchFamily="18" charset="0"/>
                      </a:rPr>
                      <m:t>𝜋</m:t>
                    </m:r>
                  </m:oMath>
                </a14:m>
                <a:r>
                  <a:rPr lang="fr-FR" sz="1800" dirty="0"/>
                  <a:t> est égal au taux de croissance de l’assiette des cotisations attendu pendant la période de retraite, supposé constant au cours du temps.</a:t>
                </a:r>
              </a:p>
              <a:p>
                <a:pPr marL="352425" lvl="1" indent="0">
                  <a:buNone/>
                </a:pPr>
                <a:r>
                  <a:rPr lang="fr-FR" sz="1600" dirty="0"/>
                  <a:t> </a:t>
                </a:r>
                <a:r>
                  <a:rPr lang="fr-FR" sz="1400" i="1" dirty="0"/>
                  <a:t>Si </a:t>
                </a:r>
                <a14:m>
                  <m:oMath xmlns:m="http://schemas.openxmlformats.org/officeDocument/2006/math">
                    <m:r>
                      <a:rPr lang="fr-FR" sz="1600" b="0" i="1" smtClean="0">
                        <a:latin typeface="Cambria Math"/>
                      </a:rPr>
                      <m:t>𝑟</m:t>
                    </m:r>
                    <m:r>
                      <a:rPr lang="fr-FR" sz="1600" b="0" i="1" smtClean="0">
                        <a:latin typeface="Cambria Math"/>
                      </a:rPr>
                      <m:t>= </m:t>
                    </m:r>
                    <m:r>
                      <a:rPr lang="fr-FR" sz="1600" i="1">
                        <a:latin typeface="Cambria Math"/>
                      </a:rPr>
                      <m:t>𝜋</m:t>
                    </m:r>
                  </m:oMath>
                </a14:m>
                <a:r>
                  <a:rPr lang="fr-FR" sz="1600" i="1" dirty="0"/>
                  <a:t> le coefficient de conversion est égal à l’inverse de l’espérance de vie à l’âge de la liquidation</a:t>
                </a:r>
              </a:p>
              <a:p>
                <a14:m>
                  <m:oMath xmlns:m="http://schemas.openxmlformats.org/officeDocument/2006/math">
                    <m:r>
                      <a:rPr lang="fr-FR" sz="1800" i="1">
                        <a:latin typeface="Cambria Math" panose="02040503050406030204" pitchFamily="18" charset="0"/>
                      </a:rPr>
                      <m:t>𝑝</m:t>
                    </m:r>
                    <m:r>
                      <a:rPr lang="fr-FR" sz="1800" i="1">
                        <a:latin typeface="Cambria Math" panose="02040503050406030204" pitchFamily="18" charset="0"/>
                      </a:rPr>
                      <m:t>(</m:t>
                    </m:r>
                    <m:sSub>
                      <m:sSubPr>
                        <m:ctrlPr>
                          <a:rPr lang="fr-FR" sz="1800" i="1">
                            <a:latin typeface="Cambria Math" panose="02040503050406030204" pitchFamily="18" charset="0"/>
                          </a:rPr>
                        </m:ctrlPr>
                      </m:sSubPr>
                      <m:e>
                        <m:r>
                          <a:rPr lang="fr-FR" sz="1800" i="1">
                            <a:latin typeface="Cambria Math" panose="02040503050406030204" pitchFamily="18" charset="0"/>
                          </a:rPr>
                          <m:t>𝑥</m:t>
                        </m:r>
                      </m:e>
                      <m:sub>
                        <m:r>
                          <a:rPr lang="fr-FR" sz="1800" i="1">
                            <a:latin typeface="Cambria Math" panose="02040503050406030204" pitchFamily="18" charset="0"/>
                          </a:rPr>
                          <m:t>𝑟</m:t>
                        </m:r>
                      </m:sub>
                    </m:sSub>
                    <m:r>
                      <a:rPr lang="fr-FR" sz="1800" i="1">
                        <a:latin typeface="Cambria Math" panose="02040503050406030204" pitchFamily="18" charset="0"/>
                      </a:rPr>
                      <m:t>;</m:t>
                    </m:r>
                    <m:r>
                      <a:rPr lang="fr-FR" sz="1800" i="1">
                        <a:latin typeface="Cambria Math" panose="02040503050406030204" pitchFamily="18" charset="0"/>
                      </a:rPr>
                      <m:t>𝑥</m:t>
                    </m:r>
                    <m:r>
                      <a:rPr lang="fr-FR" sz="1800" i="1">
                        <a:latin typeface="Cambria Math" panose="02040503050406030204" pitchFamily="18" charset="0"/>
                      </a:rPr>
                      <m:t>)</m:t>
                    </m:r>
                  </m:oMath>
                </a14:m>
                <a:r>
                  <a:rPr lang="fr-FR" sz="1800" dirty="0"/>
                  <a:t>est égal à la probabilité de survie à chaque âge</a:t>
                </a:r>
              </a:p>
              <a:p>
                <a:endParaRPr lang="fr-FR" sz="1800" dirty="0"/>
              </a:p>
            </p:txBody>
          </p:sp>
        </mc:Choice>
        <mc:Fallback xmlns="">
          <p:sp>
            <p:nvSpPr>
              <p:cNvPr id="2" name="Espace réservé du contenu 1"/>
              <p:cNvSpPr>
                <a:spLocks noGrp="1" noRot="1" noChangeAspect="1" noMove="1" noResize="1" noEditPoints="1" noAdjustHandles="1" noChangeArrowheads="1" noChangeShapeType="1" noTextEdit="1"/>
              </p:cNvSpPr>
              <p:nvPr>
                <p:ph idx="1"/>
              </p:nvPr>
            </p:nvSpPr>
            <p:spPr>
              <a:xfrm>
                <a:off x="685800" y="1457324"/>
                <a:ext cx="8141478" cy="4829175"/>
              </a:xfrm>
              <a:blipFill>
                <a:blip r:embed="rId2"/>
                <a:stretch>
                  <a:fillRect t="-631" r="-375" b="-1641"/>
                </a:stretch>
              </a:blipFill>
            </p:spPr>
            <p:txBody>
              <a:bodyPr/>
              <a:lstStyle/>
              <a:p>
                <a:r>
                  <a:rPr lang="fr-FR">
                    <a:noFill/>
                  </a:rPr>
                  <a:t> </a:t>
                </a:r>
              </a:p>
            </p:txBody>
          </p:sp>
        </mc:Fallback>
      </mc:AlternateContent>
      <p:sp>
        <p:nvSpPr>
          <p:cNvPr id="3" name="Espace réservé du contenu 2"/>
          <p:cNvSpPr>
            <a:spLocks noGrp="1"/>
          </p:cNvSpPr>
          <p:nvPr>
            <p:ph idx="13"/>
          </p:nvPr>
        </p:nvSpPr>
        <p:spPr/>
        <p:txBody>
          <a:bodyPr/>
          <a:lstStyle/>
          <a:p>
            <a:r>
              <a:rPr lang="fr-FR" dirty="0"/>
              <a:t>Calcul du coefficient de conversion</a:t>
            </a:r>
          </a:p>
        </p:txBody>
      </p:sp>
      <p:sp>
        <p:nvSpPr>
          <p:cNvPr id="4"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7</a:t>
            </a:fld>
            <a:endParaRPr lang="fr-FR" sz="1200" b="1" dirty="0">
              <a:solidFill>
                <a:schemeClr val="bg1"/>
              </a:solidFill>
            </a:endParaRPr>
          </a:p>
        </p:txBody>
      </p:sp>
    </p:spTree>
    <p:extLst>
      <p:ext uri="{BB962C8B-B14F-4D97-AF65-F5344CB8AC3E}">
        <p14:creationId xmlns:p14="http://schemas.microsoft.com/office/powerpoint/2010/main" val="260870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3"/>
          </p:nvPr>
        </p:nvSpPr>
        <p:spPr>
          <a:xfrm>
            <a:off x="1009650" y="524135"/>
            <a:ext cx="7893828" cy="710940"/>
          </a:xfrm>
        </p:spPr>
        <p:txBody>
          <a:bodyPr>
            <a:normAutofit/>
          </a:bodyPr>
          <a:lstStyle/>
          <a:p>
            <a:r>
              <a:rPr lang="fr-FR" sz="3600" dirty="0"/>
              <a:t>Les systèmes à rendement défini</a:t>
            </a:r>
          </a:p>
        </p:txBody>
      </p:sp>
      <p:sp>
        <p:nvSpPr>
          <p:cNvPr id="2" name="Rectangle 1"/>
          <p:cNvSpPr/>
          <p:nvPr/>
        </p:nvSpPr>
        <p:spPr>
          <a:xfrm>
            <a:off x="1009650" y="1012309"/>
            <a:ext cx="5964453" cy="461665"/>
          </a:xfrm>
          <a:prstGeom prst="rect">
            <a:avLst/>
          </a:prstGeom>
        </p:spPr>
        <p:txBody>
          <a:bodyPr wrap="none">
            <a:spAutoFit/>
          </a:bodyPr>
          <a:lstStyle/>
          <a:p>
            <a:pPr>
              <a:spcBef>
                <a:spcPts val="0"/>
              </a:spcBef>
            </a:pPr>
            <a:r>
              <a:rPr lang="fr-FR" sz="2400" b="1" i="1" dirty="0">
                <a:solidFill>
                  <a:srgbClr val="00368B"/>
                </a:solidFill>
              </a:rPr>
              <a:t>Indexation et équilibre du système de retraite</a:t>
            </a:r>
          </a:p>
        </p:txBody>
      </p:sp>
      <p:sp>
        <p:nvSpPr>
          <p:cNvPr id="8" name="Rectangle 7"/>
          <p:cNvSpPr/>
          <p:nvPr/>
        </p:nvSpPr>
        <p:spPr>
          <a:xfrm>
            <a:off x="958491" y="1755845"/>
            <a:ext cx="7493000" cy="5401479"/>
          </a:xfrm>
          <a:prstGeom prst="rect">
            <a:avLst/>
          </a:prstGeom>
        </p:spPr>
        <p:txBody>
          <a:bodyPr wrap="square">
            <a:spAutoFit/>
          </a:bodyPr>
          <a:lstStyle/>
          <a:p>
            <a:pPr marL="342900" indent="-342900">
              <a:buFont typeface="Wingdings" panose="05000000000000000000" pitchFamily="2" charset="2"/>
              <a:buChar char="§"/>
            </a:pPr>
            <a:r>
              <a:rPr lang="fr-FR" sz="2300" dirty="0">
                <a:solidFill>
                  <a:srgbClr val="00368B"/>
                </a:solidFill>
                <a:latin typeface="+mn-lt"/>
              </a:rPr>
              <a:t>Indexer les droits et les pensions sur la masse des rémunérations permet d’amortir les chocs économiques et démographiques par le biais de l’évolution des dépenses de pensions.</a:t>
            </a:r>
          </a:p>
          <a:p>
            <a:pPr marL="342900" lvl="0" indent="-342900">
              <a:buFont typeface="Wingdings" panose="05000000000000000000" pitchFamily="2" charset="2"/>
              <a:buChar char="§"/>
            </a:pPr>
            <a:r>
              <a:rPr lang="fr-FR" sz="2300" dirty="0">
                <a:solidFill>
                  <a:srgbClr val="00368B"/>
                </a:solidFill>
                <a:latin typeface="+mn-lt"/>
              </a:rPr>
              <a:t>Le système est équilibré une fois les évolutions démographiques et économiques stabilisées. Les fluctuations autour de l’équilibre demeurent possibles mais leur ampleur reste limitée (</a:t>
            </a:r>
            <a:r>
              <a:rPr lang="fr-FR" sz="2000" i="1" dirty="0">
                <a:solidFill>
                  <a:srgbClr val="00368B"/>
                </a:solidFill>
                <a:latin typeface="+mn-lt"/>
              </a:rPr>
              <a:t>cf. résultats de la maquette</a:t>
            </a:r>
            <a:r>
              <a:rPr lang="fr-FR" sz="2300" dirty="0">
                <a:solidFill>
                  <a:srgbClr val="00368B"/>
                </a:solidFill>
                <a:latin typeface="+mn-lt"/>
              </a:rPr>
              <a:t>).</a:t>
            </a:r>
          </a:p>
          <a:p>
            <a:pPr marL="342900" lvl="0" indent="-342900">
              <a:buFont typeface="Wingdings" panose="05000000000000000000" pitchFamily="2" charset="2"/>
              <a:buChar char="§"/>
            </a:pPr>
            <a:r>
              <a:rPr lang="fr-FR" sz="2300" dirty="0">
                <a:solidFill>
                  <a:srgbClr val="00368B"/>
                </a:solidFill>
                <a:latin typeface="+mn-lt"/>
              </a:rPr>
              <a:t>Le rendement défini n’empêche pas de modifier le taux de cotisation pour amortir totalement les </a:t>
            </a:r>
            <a:r>
              <a:rPr lang="fr-FR" sz="2300" dirty="0" smtClean="0">
                <a:solidFill>
                  <a:srgbClr val="00368B"/>
                </a:solidFill>
                <a:latin typeface="+mn-lt"/>
              </a:rPr>
              <a:t>fluctuations (ou pour mieux correspondre aux préférences d’une génération), </a:t>
            </a:r>
            <a:r>
              <a:rPr lang="fr-FR" sz="2300" dirty="0">
                <a:solidFill>
                  <a:srgbClr val="00368B"/>
                </a:solidFill>
                <a:latin typeface="+mn-lt"/>
              </a:rPr>
              <a:t>mais les effets ultérieurs diffèrent selon </a:t>
            </a:r>
            <a:r>
              <a:rPr lang="fr-FR" sz="2300" dirty="0" smtClean="0">
                <a:solidFill>
                  <a:srgbClr val="00368B"/>
                </a:solidFill>
                <a:latin typeface="+mn-lt"/>
              </a:rPr>
              <a:t>une hausse </a:t>
            </a:r>
            <a:r>
              <a:rPr lang="fr-FR" sz="2300" dirty="0">
                <a:solidFill>
                  <a:srgbClr val="00368B"/>
                </a:solidFill>
                <a:latin typeface="+mn-lt"/>
              </a:rPr>
              <a:t>ou </a:t>
            </a:r>
            <a:r>
              <a:rPr lang="fr-FR" sz="2300" dirty="0" smtClean="0">
                <a:solidFill>
                  <a:srgbClr val="00368B"/>
                </a:solidFill>
                <a:latin typeface="+mn-lt"/>
              </a:rPr>
              <a:t>une baisse </a:t>
            </a:r>
            <a:r>
              <a:rPr lang="fr-FR" sz="2300" dirty="0">
                <a:solidFill>
                  <a:srgbClr val="00368B"/>
                </a:solidFill>
                <a:latin typeface="+mn-lt"/>
              </a:rPr>
              <a:t>des </a:t>
            </a:r>
            <a:r>
              <a:rPr lang="fr-FR" sz="2300" dirty="0" smtClean="0">
                <a:solidFill>
                  <a:srgbClr val="00368B"/>
                </a:solidFill>
                <a:latin typeface="+mn-lt"/>
              </a:rPr>
              <a:t>cotisations.</a:t>
            </a:r>
            <a:endParaRPr lang="fr-FR" sz="2300" dirty="0">
              <a:solidFill>
                <a:srgbClr val="00368B"/>
              </a:solidFill>
              <a:latin typeface="+mn-lt"/>
            </a:endParaRPr>
          </a:p>
          <a:p>
            <a:pPr marL="342900" indent="-342900">
              <a:buFont typeface="Wingdings" panose="05000000000000000000" pitchFamily="2" charset="2"/>
              <a:buChar char="§"/>
            </a:pPr>
            <a:endParaRPr lang="fr-FR" sz="2300" dirty="0">
              <a:solidFill>
                <a:srgbClr val="00368B"/>
              </a:solidFill>
              <a:latin typeface="+mn-lt"/>
            </a:endParaRPr>
          </a:p>
          <a:p>
            <a:pPr marL="342900" lvl="0" indent="-342900">
              <a:buFont typeface="Wingdings" panose="05000000000000000000" pitchFamily="2" charset="2"/>
              <a:buChar char="§"/>
            </a:pPr>
            <a:endParaRPr lang="fr-FR" sz="2300" dirty="0">
              <a:solidFill>
                <a:srgbClr val="00368B"/>
              </a:solidFill>
              <a:latin typeface="+mn-lt"/>
            </a:endParaRPr>
          </a:p>
        </p:txBody>
      </p:sp>
      <p:sp>
        <p:nvSpPr>
          <p:cNvPr id="5" name="Espace réservé du numéro de diapositive 1"/>
          <p:cNvSpPr>
            <a:spLocks noGrp="1"/>
          </p:cNvSpPr>
          <p:nvPr>
            <p:ph type="sldNum" sz="quarter" idx="4"/>
          </p:nvPr>
        </p:nvSpPr>
        <p:spPr>
          <a:xfrm>
            <a:off x="4115519" y="6565387"/>
            <a:ext cx="589472" cy="224287"/>
          </a:xfrm>
          <a:prstGeom prst="rect">
            <a:avLst/>
          </a:prstGeom>
        </p:spPr>
        <p:txBody>
          <a:bodyPr/>
          <a:lstStyle>
            <a:lvl1pPr algn="ctr">
              <a:defRPr/>
            </a:lvl1pPr>
          </a:lstStyle>
          <a:p>
            <a:pPr>
              <a:defRPr/>
            </a:pPr>
            <a:fld id="{61BE344C-ACA9-4742-8EE4-94C475BAC295}" type="slidenum">
              <a:rPr lang="fr-FR" sz="1200" b="1" smtClean="0">
                <a:solidFill>
                  <a:schemeClr val="bg1"/>
                </a:solidFill>
              </a:rPr>
              <a:t>8</a:t>
            </a:fld>
            <a:endParaRPr lang="fr-FR" sz="1200" b="1" dirty="0">
              <a:solidFill>
                <a:schemeClr val="bg1"/>
              </a:solidFill>
            </a:endParaRPr>
          </a:p>
        </p:txBody>
      </p:sp>
    </p:spTree>
    <p:extLst>
      <p:ext uri="{BB962C8B-B14F-4D97-AF65-F5344CB8AC3E}">
        <p14:creationId xmlns:p14="http://schemas.microsoft.com/office/powerpoint/2010/main" val="43215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ctrTitle"/>
          </p:nvPr>
        </p:nvSpPr>
        <p:spPr>
          <a:xfrm>
            <a:off x="1209675" y="1960892"/>
            <a:ext cx="7248524" cy="1658608"/>
          </a:xfrm>
        </p:spPr>
        <p:txBody>
          <a:bodyPr anchor="t"/>
          <a:lstStyle/>
          <a:p>
            <a:pPr eaLnBrk="1" hangingPunct="1"/>
            <a:r>
              <a:rPr lang="fr-FR" altLang="fr-FR" sz="3200" dirty="0">
                <a:cs typeface="Calibri" pitchFamily="34" charset="0"/>
              </a:rPr>
              <a:t>Le fonctionnement de la maquette</a:t>
            </a:r>
            <a:endParaRPr lang="fr-FR" altLang="fr-FR" sz="3200" i="1" dirty="0">
              <a:cs typeface="Calibri" pitchFamily="34" charset="0"/>
            </a:endParaRPr>
          </a:p>
        </p:txBody>
      </p:sp>
      <p:sp>
        <p:nvSpPr>
          <p:cNvPr id="3" name="Espace réservé du numéro de diapositive 1"/>
          <p:cNvSpPr txBox="1">
            <a:spLocks/>
          </p:cNvSpPr>
          <p:nvPr/>
        </p:nvSpPr>
        <p:spPr>
          <a:xfrm>
            <a:off x="4115519" y="6565387"/>
            <a:ext cx="589472" cy="224287"/>
          </a:xfrm>
          <a:prstGeom prst="rect">
            <a:avLst/>
          </a:prstGeom>
        </p:spPr>
        <p:txBody>
          <a:bodyPr/>
          <a:lstStyle>
            <a:defPPr>
              <a:defRPr lang="en-US"/>
            </a:defPPr>
            <a:lvl1pPr algn="ctr"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a:lstStyle>
          <a:p>
            <a:pPr>
              <a:defRPr/>
            </a:pPr>
            <a:fld id="{61BE344C-ACA9-4742-8EE4-94C475BAC295}" type="slidenum">
              <a:rPr lang="fr-FR" sz="1200" b="1" smtClean="0">
                <a:solidFill>
                  <a:schemeClr val="bg1"/>
                </a:solidFill>
              </a:rPr>
              <a:pPr>
                <a:defRPr/>
              </a:pPr>
              <a:t>9</a:t>
            </a:fld>
            <a:endParaRPr lang="fr-FR" sz="1200" b="1" dirty="0">
              <a:solidFill>
                <a:schemeClr val="bg1"/>
              </a:solidFill>
            </a:endParaRPr>
          </a:p>
        </p:txBody>
      </p:sp>
    </p:spTree>
    <p:extLst>
      <p:ext uri="{BB962C8B-B14F-4D97-AF65-F5344CB8AC3E}">
        <p14:creationId xmlns:p14="http://schemas.microsoft.com/office/powerpoint/2010/main" val="2282493357"/>
      </p:ext>
    </p:extLst>
  </p:cSld>
  <p:clrMapOvr>
    <a:masterClrMapping/>
  </p:clrMapOvr>
</p:sld>
</file>

<file path=ppt/theme/theme1.xml><?xml version="1.0" encoding="utf-8"?>
<a:theme xmlns:a="http://schemas.openxmlformats.org/drawingml/2006/main" name="PresentationCORv0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PresentationCORv02</Template>
  <TotalTime>6946</TotalTime>
  <Words>1562</Words>
  <Application>Microsoft Office PowerPoint</Application>
  <PresentationFormat>Affichage à l'écran (4:3)</PresentationFormat>
  <Paragraphs>224</Paragraphs>
  <Slides>30</Slides>
  <Notes>9</Notes>
  <HiddenSlides>0</HiddenSlides>
  <MMClips>0</MMClips>
  <ScaleCrop>false</ScaleCrop>
  <HeadingPairs>
    <vt:vector size="6" baseType="variant">
      <vt:variant>
        <vt:lpstr>Polices utilisées</vt:lpstr>
      </vt:variant>
      <vt:variant>
        <vt:i4>6</vt:i4>
      </vt:variant>
      <vt:variant>
        <vt:lpstr>Thème</vt:lpstr>
      </vt:variant>
      <vt:variant>
        <vt:i4>2</vt:i4>
      </vt:variant>
      <vt:variant>
        <vt:lpstr>Titres des diapositives</vt:lpstr>
      </vt:variant>
      <vt:variant>
        <vt:i4>30</vt:i4>
      </vt:variant>
    </vt:vector>
  </HeadingPairs>
  <TitlesOfParts>
    <vt:vector size="38" baseType="lpstr">
      <vt:lpstr>ＭＳ Ｐゴシック</vt:lpstr>
      <vt:lpstr>Arial</vt:lpstr>
      <vt:lpstr>Calibri</vt:lpstr>
      <vt:lpstr>Cambria Math</vt:lpstr>
      <vt:lpstr>Times New Roman</vt:lpstr>
      <vt:lpstr>Wingdings</vt:lpstr>
      <vt:lpstr>PresentationCORv02</vt:lpstr>
      <vt:lpstr>1_Custom Design</vt:lpstr>
      <vt:lpstr>Mise en œuvre du pilotage d’un système de retraite fonctionnant en rendement défini – Illustration sur une maquette simplifiée</vt:lpstr>
      <vt:lpstr>Présentation PowerPoint</vt:lpstr>
      <vt:lpstr>Présentation PowerPoint</vt:lpstr>
      <vt:lpstr>Principes de fonctionnement d’un système à rendement défini</vt:lpstr>
      <vt:lpstr>Présentation PowerPoint</vt:lpstr>
      <vt:lpstr>Présentation PowerPoint</vt:lpstr>
      <vt:lpstr>Présentation PowerPoint</vt:lpstr>
      <vt:lpstr>Présentation PowerPoint</vt:lpstr>
      <vt:lpstr>Le fonctionnement de la maquette</vt:lpstr>
      <vt:lpstr>Présentation PowerPoint</vt:lpstr>
      <vt:lpstr>Présentation PowerPoint</vt:lpstr>
      <vt:lpstr>L’arbitrage entre pensions à la liquidation et indexation des pensions liquidées</vt:lpstr>
      <vt:lpstr>Présentation PowerPoint</vt:lpstr>
      <vt:lpstr>Présentation PowerPoint</vt:lpstr>
      <vt:lpstr>Modalités d’indexation des droits et réponses aux chocs</vt:lpstr>
      <vt:lpstr>Présentation PowerPoint</vt:lpstr>
      <vt:lpstr>Présentation PowerPoint</vt:lpstr>
      <vt:lpstr>Présentation PowerPoint</vt:lpstr>
      <vt:lpstr>Présentation PowerPoint</vt:lpstr>
      <vt:lpstr>Présentation PowerPoint</vt:lpstr>
      <vt:lpstr>Présentation PowerPoint</vt:lpstr>
      <vt:lpstr>La prise en compte de l’espérance de vie à la liquidation</vt:lpstr>
      <vt:lpstr>Présentation PowerPoint</vt:lpstr>
      <vt:lpstr>Présentation PowerPoint</vt:lpstr>
      <vt:lpstr>Présentation PowerPoint</vt:lpstr>
      <vt:lpstr>Présentation PowerPoint</vt:lpstr>
      <vt:lpstr>En guise de conclusion</vt:lpstr>
      <vt:lpstr>Présentation PowerPoint</vt:lpstr>
      <vt:lpstr>Présentation PowerPoint</vt:lpstr>
      <vt:lpstr>Merci de votre attention</vt:lpstr>
    </vt:vector>
  </TitlesOfParts>
  <Company>SPM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FNR</dc:creator>
  <cp:lastModifiedBy>NORTIER-RIBORDY Frederique</cp:lastModifiedBy>
  <cp:revision>789</cp:revision>
  <cp:lastPrinted>2018-10-17T17:26:27Z</cp:lastPrinted>
  <dcterms:created xsi:type="dcterms:W3CDTF">2014-06-24T14:29:32Z</dcterms:created>
  <dcterms:modified xsi:type="dcterms:W3CDTF">2019-12-11T15:53:48Z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26b0da4-3db3-477f-aae7-ffa237cfc891_Enabled">
    <vt:lpwstr>True</vt:lpwstr>
  </property>
  <property fmtid="{D5CDD505-2E9C-101B-9397-08002B2CF9AE}" pid="3" name="MSIP_Label_526b0da4-3db3-477f-aae7-ffa237cfc891_SiteId">
    <vt:lpwstr>6eab6365-8194-49c6-a4d0-e2d1a0fbeb74</vt:lpwstr>
  </property>
  <property fmtid="{D5CDD505-2E9C-101B-9397-08002B2CF9AE}" pid="4" name="MSIP_Label_526b0da4-3db3-477f-aae7-ffa237cfc891_Owner">
    <vt:lpwstr>Christophe.Albert@caissedesdepots.fr</vt:lpwstr>
  </property>
  <property fmtid="{D5CDD505-2E9C-101B-9397-08002B2CF9AE}" pid="5" name="MSIP_Label_526b0da4-3db3-477f-aae7-ffa237cfc891_SetDate">
    <vt:lpwstr>2019-12-06T10:49:10.3619792Z</vt:lpwstr>
  </property>
  <property fmtid="{D5CDD505-2E9C-101B-9397-08002B2CF9AE}" pid="6" name="MSIP_Label_526b0da4-3db3-477f-aae7-ffa237cfc891_Name">
    <vt:lpwstr>CDC-Interne</vt:lpwstr>
  </property>
  <property fmtid="{D5CDD505-2E9C-101B-9397-08002B2CF9AE}" pid="7" name="MSIP_Label_526b0da4-3db3-477f-aae7-ffa237cfc891_Application">
    <vt:lpwstr>Microsoft Azure Information Protection</vt:lpwstr>
  </property>
  <property fmtid="{D5CDD505-2E9C-101B-9397-08002B2CF9AE}" pid="8" name="MSIP_Label_526b0da4-3db3-477f-aae7-ffa237cfc891_Extended_MSFT_Method">
    <vt:lpwstr>Automatic</vt:lpwstr>
  </property>
  <property fmtid="{D5CDD505-2E9C-101B-9397-08002B2CF9AE}" pid="9" name="MSIP_Label_1387ec98-8aff-418c-9455-dc857e1ea7dc_Enabled">
    <vt:lpwstr>True</vt:lpwstr>
  </property>
  <property fmtid="{D5CDD505-2E9C-101B-9397-08002B2CF9AE}" pid="10" name="MSIP_Label_1387ec98-8aff-418c-9455-dc857e1ea7dc_SiteId">
    <vt:lpwstr>6eab6365-8194-49c6-a4d0-e2d1a0fbeb74</vt:lpwstr>
  </property>
  <property fmtid="{D5CDD505-2E9C-101B-9397-08002B2CF9AE}" pid="11" name="MSIP_Label_1387ec98-8aff-418c-9455-dc857e1ea7dc_Owner">
    <vt:lpwstr>Christophe.Albert@caissedesdepots.fr</vt:lpwstr>
  </property>
  <property fmtid="{D5CDD505-2E9C-101B-9397-08002B2CF9AE}" pid="12" name="MSIP_Label_1387ec98-8aff-418c-9455-dc857e1ea7dc_SetDate">
    <vt:lpwstr>2019-12-06T10:49:10.3619792Z</vt:lpwstr>
  </property>
  <property fmtid="{D5CDD505-2E9C-101B-9397-08002B2CF9AE}" pid="13" name="MSIP_Label_1387ec98-8aff-418c-9455-dc857e1ea7dc_Name">
    <vt:lpwstr>Avec marquage</vt:lpwstr>
  </property>
  <property fmtid="{D5CDD505-2E9C-101B-9397-08002B2CF9AE}" pid="14" name="MSIP_Label_1387ec98-8aff-418c-9455-dc857e1ea7dc_Application">
    <vt:lpwstr>Microsoft Azure Information Protection</vt:lpwstr>
  </property>
  <property fmtid="{D5CDD505-2E9C-101B-9397-08002B2CF9AE}" pid="15" name="MSIP_Label_1387ec98-8aff-418c-9455-dc857e1ea7dc_Parent">
    <vt:lpwstr>526b0da4-3db3-477f-aae7-ffa237cfc891</vt:lpwstr>
  </property>
  <property fmtid="{D5CDD505-2E9C-101B-9397-08002B2CF9AE}" pid="16" name="MSIP_Label_1387ec98-8aff-418c-9455-dc857e1ea7dc_Extended_MSFT_Method">
    <vt:lpwstr>Automatic</vt:lpwstr>
  </property>
  <property fmtid="{D5CDD505-2E9C-101B-9397-08002B2CF9AE}" pid="17" name="Sensitivity">
    <vt:lpwstr>CDC-Interne Avec marquage</vt:lpwstr>
  </property>
</Properties>
</file>